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076" r:id="rId3"/>
    <p:sldId id="3083" r:id="rId4"/>
    <p:sldId id="3066" r:id="rId5"/>
    <p:sldId id="3074" r:id="rId6"/>
    <p:sldId id="3077" r:id="rId7"/>
    <p:sldId id="2889" r:id="rId8"/>
    <p:sldId id="3284" r:id="rId9"/>
    <p:sldId id="3285" r:id="rId10"/>
    <p:sldId id="2475" r:id="rId11"/>
    <p:sldId id="2474" r:id="rId12"/>
    <p:sldId id="3089" r:id="rId13"/>
    <p:sldId id="3088" r:id="rId14"/>
    <p:sldId id="2455" r:id="rId15"/>
    <p:sldId id="2309" r:id="rId16"/>
    <p:sldId id="3072" r:id="rId17"/>
    <p:sldId id="3287" r:id="rId18"/>
    <p:sldId id="3054" r:id="rId19"/>
    <p:sldId id="3288" r:id="rId20"/>
    <p:sldId id="3290" r:id="rId21"/>
    <p:sldId id="3090" r:id="rId22"/>
    <p:sldId id="3091" r:id="rId23"/>
    <p:sldId id="3092" r:id="rId24"/>
    <p:sldId id="2298" r:id="rId25"/>
    <p:sldId id="3085" r:id="rId26"/>
    <p:sldId id="2461" r:id="rId27"/>
    <p:sldId id="3081" r:id="rId28"/>
    <p:sldId id="3087" r:id="rId29"/>
    <p:sldId id="3278" r:id="rId30"/>
    <p:sldId id="3292" r:id="rId31"/>
    <p:sldId id="3291" r:id="rId32"/>
    <p:sldId id="3067" r:id="rId33"/>
    <p:sldId id="3094" r:id="rId34"/>
    <p:sldId id="3114" r:id="rId35"/>
    <p:sldId id="3115" r:id="rId36"/>
    <p:sldId id="3096" r:id="rId37"/>
    <p:sldId id="2850" r:id="rId38"/>
    <p:sldId id="2854" r:id="rId39"/>
    <p:sldId id="2855" r:id="rId40"/>
    <p:sldId id="2864" r:id="rId41"/>
    <p:sldId id="2866" r:id="rId42"/>
    <p:sldId id="2867" r:id="rId43"/>
    <p:sldId id="3097" r:id="rId44"/>
    <p:sldId id="3281" r:id="rId45"/>
    <p:sldId id="3293" r:id="rId46"/>
    <p:sldId id="3294" r:id="rId47"/>
    <p:sldId id="3123" r:id="rId48"/>
    <p:sldId id="3018" r:id="rId49"/>
    <p:sldId id="3060" r:id="rId50"/>
    <p:sldId id="3295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 autoAdjust="0"/>
    <p:restoredTop sz="58257" autoAdjust="0"/>
  </p:normalViewPr>
  <p:slideViewPr>
    <p:cSldViewPr snapToGrid="0">
      <p:cViewPr varScale="1">
        <p:scale>
          <a:sx n="87" d="100"/>
          <a:sy n="87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3F7C6-7CC3-4979-8EAA-11CE4CB0557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2459-C233-4809-96A6-E4C316B742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18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501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Prompt Leaderboard </a:t>
            </a:r>
            <a:r>
              <a:rPr kumimoji="1" lang="zh-CN" altLang="en-US" dirty="0"/>
              <a:t>提示排行榜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22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10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9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7206-DB93-3174-B2A0-5DFEA681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9A50C6-D623-E43E-2B5D-A5E70B35D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FE149A-4983-68A3-0F02-1653B692B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DFFC9D-9E72-2A6A-A9C2-B2C305F98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0245C-3768-4961-8FED-AE21EB15C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023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37FF-2966-4EC7-6D14-426858A7B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F65D9C2-223F-DD33-2B4B-3EE0EDA63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59D06E-3AF5-3778-3A82-519858693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7148B-20FD-0CC1-8078-1EFFDCE99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0245C-3768-4961-8FED-AE21EB15C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95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9E45-BC2B-1EC6-145A-BB168D67E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EE98D61-1B87-FED9-3920-075D0749B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7A2A0CA-C57D-19C8-E8FB-4DA2D5619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0F48F-5DDB-5988-C2E3-05FB4FFE5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0245C-3768-4961-8FED-AE21EB15CBA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184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46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29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B8B6-8066-0F52-7B45-00E87DAA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A166F4-DB58-51CD-8519-B32B6C9C6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3C7FE6-95C2-AFCA-8572-FC76F657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59DC0D-C207-40B2-0460-1507C610E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38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3A77-5142-5CDF-8FE9-F69A78F3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C339F9B-0038-964C-F4CD-79B380FB5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CB29502-652E-982F-8445-4C5BC80F2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BBCDD-4462-998F-BDAC-F43D1D60D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5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828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63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Constitutional AI: Harmlessness from AI Feedback </a:t>
            </a:r>
            <a:r>
              <a:rPr kumimoji="1" lang="zh-CN" altLang="en-US" dirty="0"/>
              <a:t>宪法人工智能：来自人工智能反馈的无害性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human </a:t>
            </a:r>
            <a:r>
              <a:rPr kumimoji="1" lang="zh-CN" altLang="en-US" dirty="0"/>
              <a:t>人类</a:t>
            </a:r>
          </a:p>
          <a:p>
            <a:r>
              <a:rPr kumimoji="1" lang="en" altLang="zh-CN" dirty="0"/>
              <a:t>assistant </a:t>
            </a:r>
            <a:r>
              <a:rPr kumimoji="1" lang="zh-CN" altLang="en-US" dirty="0"/>
              <a:t>助理</a:t>
            </a:r>
          </a:p>
          <a:p>
            <a:r>
              <a:rPr kumimoji="1" lang="en" altLang="zh-CN" dirty="0"/>
              <a:t>critique request </a:t>
            </a:r>
            <a:r>
              <a:rPr kumimoji="1" lang="zh-CN" altLang="en-US" dirty="0"/>
              <a:t>批判的请求</a:t>
            </a:r>
          </a:p>
          <a:p>
            <a:r>
              <a:rPr kumimoji="1" lang="en" altLang="zh-CN" dirty="0"/>
              <a:t>critique </a:t>
            </a:r>
            <a:r>
              <a:rPr kumimoji="1" lang="zh-CN" altLang="en-US" dirty="0"/>
              <a:t>批判</a:t>
            </a:r>
          </a:p>
          <a:p>
            <a:r>
              <a:rPr kumimoji="1" lang="en" altLang="zh-CN" dirty="0"/>
              <a:t>revision request </a:t>
            </a:r>
            <a:r>
              <a:rPr kumimoji="1" lang="zh-CN" altLang="en-US" dirty="0"/>
              <a:t>修改请求</a:t>
            </a:r>
          </a:p>
          <a:p>
            <a:r>
              <a:rPr kumimoji="1" lang="en" altLang="zh-CN" dirty="0"/>
              <a:t>revision </a:t>
            </a:r>
            <a:r>
              <a:rPr kumimoji="1" lang="zh-CN" altLang="en-US" dirty="0"/>
              <a:t>修订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3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024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Self-Consistency </a:t>
            </a:r>
            <a:r>
              <a:rPr kumimoji="1" lang="zh-CN" altLang="en-US" dirty="0"/>
              <a:t>自洽性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22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309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BE66-F533-8CCB-EC78-5448E4C2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B9DC26A-9862-BDB6-DB06-AC7D47300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58CD10-92EB-86F0-308A-9B9014E01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C3AD24-39A7-7234-D0BD-20E3E4E01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303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97FC-C3E0-46C8-D7AD-70FF98B8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8D7BA5-05B1-D00A-4702-FCB89DCCB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5DCE05-E951-B480-EC7D-424805A3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316EC-6D91-E783-EE6F-6E3F3A435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7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3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zero-shot </a:t>
            </a:r>
            <a:r>
              <a:rPr lang="zh-TW" altLang="en-US" dirty="0"/>
              <a:t>零样本</a:t>
            </a:r>
            <a:r>
              <a:rPr lang="en-US" altLang="zh-TW" dirty="0"/>
              <a:t>(</a:t>
            </a:r>
            <a:r>
              <a:rPr lang="zh-TW" altLang="en-US" dirty="0"/>
              <a:t>学习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07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65DC-BE79-BC4C-AD1B-26683B0F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574466-5898-6A5A-58EA-29C933B06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FC0DD31-1C5D-554C-EB07-48A36A27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AAB17-149B-0A71-3C43-A3B75D67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73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95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88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783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2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31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7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6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5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97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5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98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22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2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0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 descr="一張含有 室內, 螢幕擷取畫面, 人員, 光線 的圖片&#10;&#10;自動產生的描述">
            <a:extLst>
              <a:ext uri="{FF2B5EF4-FFF2-40B4-BE49-F238E27FC236}">
                <a16:creationId xmlns:a16="http://schemas.microsoft.com/office/drawing/2014/main" id="{AF1ABCD6-02D2-D1FB-ECE3-BCEC05C12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2E166E-C892-BA95-7621-9366380D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訓練不了人工智慧？</a:t>
            </a:r>
            <a:b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那我訓練自己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C1CB9F-4FAF-39EB-9E9C-1F19FD8D0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在本節課中沒有任何模型被訓練</a:t>
            </a:r>
          </a:p>
        </p:txBody>
      </p:sp>
    </p:spTree>
    <p:extLst>
      <p:ext uri="{BB962C8B-B14F-4D97-AF65-F5344CB8AC3E}">
        <p14:creationId xmlns:p14="http://schemas.microsoft.com/office/powerpoint/2010/main" val="217130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00C91-64D5-D144-2B3C-EAAC57F0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對模型情緒勒索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EB133F-F194-40F7-4C28-5DCF2351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61A317-5A59-6793-947E-2589F22C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60" y="1465142"/>
            <a:ext cx="9802080" cy="50277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62EFD0-5D10-9436-92DB-2F6A446145B5}"/>
              </a:ext>
            </a:extLst>
          </p:cNvPr>
          <p:cNvSpPr txBox="1"/>
          <p:nvPr/>
        </p:nvSpPr>
        <p:spPr>
          <a:xfrm>
            <a:off x="8307266" y="5807631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https://arxiv.org/abs/2307.11760</a:t>
            </a:r>
          </a:p>
        </p:txBody>
      </p:sp>
    </p:spTree>
    <p:extLst>
      <p:ext uri="{BB962C8B-B14F-4D97-AF65-F5344CB8AC3E}">
        <p14:creationId xmlns:p14="http://schemas.microsoft.com/office/powerpoint/2010/main" val="18585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0924-BB85-BE0C-F71C-67B1746B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31A3E-007C-BCDD-2F71-DB6D5C87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更多相關資訊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EA4702-8245-660A-CAA2-C9D2FE6B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 need to be polite with LLM so there is no need to add phrases like “please”, “if you don’t mind”, “thank you”, “I would like to”, etc.,</a:t>
            </a:r>
          </a:p>
          <a:p>
            <a:r>
              <a:rPr lang="en-US" altLang="zh-TW" dirty="0"/>
              <a:t>Employ affirmative directives such as ‘do,’ while steering clear of negative language like ‘don’t’. </a:t>
            </a:r>
            <a:endParaRPr lang="en-US" altLang="zh-TW" i="1" dirty="0">
              <a:solidFill>
                <a:srgbClr val="212529"/>
              </a:solidFill>
              <a:latin typeface="system-ui"/>
            </a:endParaRPr>
          </a:p>
          <a:p>
            <a:r>
              <a:rPr lang="en-US" altLang="zh-TW" dirty="0"/>
              <a:t>Add “I’m going to tip $xxx for a better solution!”</a:t>
            </a:r>
            <a:endParaRPr lang="en-US" altLang="zh-TW" i="1" dirty="0">
              <a:solidFill>
                <a:srgbClr val="212529"/>
              </a:solidFill>
              <a:latin typeface="system-ui"/>
            </a:endParaRPr>
          </a:p>
          <a:p>
            <a:r>
              <a:rPr lang="en-US" altLang="zh-TW" dirty="0"/>
              <a:t>Incorporate the following phrases: “You will be penalized”</a:t>
            </a:r>
          </a:p>
          <a:p>
            <a:r>
              <a:rPr lang="en-US" altLang="zh-TW" dirty="0"/>
              <a:t>Add to your prompt the following phrase “Ensure that your answer is unbiased and avoids relying on stereotypes.” </a:t>
            </a:r>
          </a:p>
          <a:p>
            <a:r>
              <a:rPr lang="en-US" altLang="zh-TW" dirty="0"/>
              <a:t>……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086A0A-FAA7-9DE7-33BA-570DEAD3DE0E}"/>
              </a:ext>
            </a:extLst>
          </p:cNvPr>
          <p:cNvSpPr txBox="1"/>
          <p:nvPr/>
        </p:nvSpPr>
        <p:spPr>
          <a:xfrm>
            <a:off x="6098932" y="365125"/>
            <a:ext cx="60930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Principled Instructions Are All You Need for Questioning LLaMA-1/2, GPT-3.5/4</a:t>
            </a:r>
          </a:p>
          <a:p>
            <a:r>
              <a:rPr lang="zh-TW" altLang="en-US" dirty="0"/>
              <a:t>https://arxiv.org/abs/2312.16171</a:t>
            </a:r>
          </a:p>
        </p:txBody>
      </p:sp>
    </p:spTree>
    <p:extLst>
      <p:ext uri="{BB962C8B-B14F-4D97-AF65-F5344CB8AC3E}">
        <p14:creationId xmlns:p14="http://schemas.microsoft.com/office/powerpoint/2010/main" val="3932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B51C1-8C20-C8F6-0A0E-D45B15C4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來找神奇咒語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C6D18-988D-FAD2-57AB-7AF92E50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用增強式學習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(Reinforcement Learning, RL)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F5F72D-57C6-434F-D884-E5B5AB0A125C}"/>
              </a:ext>
            </a:extLst>
          </p:cNvPr>
          <p:cNvSpPr/>
          <p:nvPr/>
        </p:nvSpPr>
        <p:spPr>
          <a:xfrm>
            <a:off x="5904741" y="4204312"/>
            <a:ext cx="150495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CF7469-DC62-5562-9668-E5F5A83E45FE}"/>
              </a:ext>
            </a:extLst>
          </p:cNvPr>
          <p:cNvSpPr/>
          <p:nvPr/>
        </p:nvSpPr>
        <p:spPr>
          <a:xfrm>
            <a:off x="3733042" y="4257535"/>
            <a:ext cx="21717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66E469-276D-1A69-CDAC-71628743DC85}"/>
              </a:ext>
            </a:extLst>
          </p:cNvPr>
          <p:cNvSpPr txBox="1"/>
          <p:nvPr/>
        </p:nvSpPr>
        <p:spPr>
          <a:xfrm>
            <a:off x="8405325" y="6160937"/>
            <a:ext cx="3625958" cy="37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https://arxiv.org/abs/2206.03931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9BBB64F-B098-E4A1-B75F-B13180E56AA3}"/>
              </a:ext>
            </a:extLst>
          </p:cNvPr>
          <p:cNvSpPr/>
          <p:nvPr/>
        </p:nvSpPr>
        <p:spPr>
          <a:xfrm>
            <a:off x="6231466" y="429043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D854A74-3BDB-8CB5-B554-6A55E2E0B835}"/>
              </a:ext>
            </a:extLst>
          </p:cNvPr>
          <p:cNvCxnSpPr>
            <a:cxnSpLocks/>
          </p:cNvCxnSpPr>
          <p:nvPr/>
        </p:nvCxnSpPr>
        <p:spPr>
          <a:xfrm>
            <a:off x="5593110" y="4859776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2B67287-ABF5-3B09-3E5A-B1FB3366EBA9}"/>
              </a:ext>
            </a:extLst>
          </p:cNvPr>
          <p:cNvCxnSpPr>
            <a:cxnSpLocks/>
          </p:cNvCxnSpPr>
          <p:nvPr/>
        </p:nvCxnSpPr>
        <p:spPr>
          <a:xfrm>
            <a:off x="7749715" y="4859776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E4497EB-3918-0DD5-A4FB-44CE0E15E175}"/>
              </a:ext>
            </a:extLst>
          </p:cNvPr>
          <p:cNvSpPr/>
          <p:nvPr/>
        </p:nvSpPr>
        <p:spPr>
          <a:xfrm>
            <a:off x="8405325" y="4652744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00FE4E4-80C3-F605-4F87-E0A1EA8A4504}"/>
              </a:ext>
            </a:extLst>
          </p:cNvPr>
          <p:cNvSpPr/>
          <p:nvPr/>
        </p:nvSpPr>
        <p:spPr>
          <a:xfrm>
            <a:off x="4421878" y="4598430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A970253-E1BB-4FC0-A662-FF2A6208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20" y="4590339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EB1F490-6209-5B96-88FB-E7EC7D57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0" y="40573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8E5F767-8F13-C0B6-BC5F-EFCE7728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325" y="26295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57A1EAD-0790-B582-6E1D-06F27B88CFFE}"/>
              </a:ext>
            </a:extLst>
          </p:cNvPr>
          <p:cNvCxnSpPr>
            <a:cxnSpLocks/>
          </p:cNvCxnSpPr>
          <p:nvPr/>
        </p:nvCxnSpPr>
        <p:spPr>
          <a:xfrm rot="16200000">
            <a:off x="8642074" y="424060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0024B0-F3E8-80C8-9485-04423890CE56}"/>
              </a:ext>
            </a:extLst>
          </p:cNvPr>
          <p:cNvCxnSpPr>
            <a:cxnSpLocks/>
          </p:cNvCxnSpPr>
          <p:nvPr/>
        </p:nvCxnSpPr>
        <p:spPr>
          <a:xfrm>
            <a:off x="2990940" y="3239185"/>
            <a:ext cx="527494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C81795F-C6C8-6CA8-38D7-E68B025D1AF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692214" y="354686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5CC369-4FA4-84CE-9B50-C24563FC450B}"/>
              </a:ext>
            </a:extLst>
          </p:cNvPr>
          <p:cNvSpPr txBox="1"/>
          <p:nvPr/>
        </p:nvSpPr>
        <p:spPr>
          <a:xfrm>
            <a:off x="1617411" y="5407428"/>
            <a:ext cx="275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另外一個語言模型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CCA78A7-CD92-2373-B340-49DCEAB4FCA0}"/>
              </a:ext>
            </a:extLst>
          </p:cNvPr>
          <p:cNvSpPr txBox="1"/>
          <p:nvPr/>
        </p:nvSpPr>
        <p:spPr>
          <a:xfrm>
            <a:off x="9763968" y="3017788"/>
            <a:ext cx="275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評估結果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好壞</a:t>
            </a:r>
          </a:p>
        </p:txBody>
      </p:sp>
    </p:spTree>
    <p:extLst>
      <p:ext uri="{BB962C8B-B14F-4D97-AF65-F5344CB8AC3E}">
        <p14:creationId xmlns:p14="http://schemas.microsoft.com/office/powerpoint/2010/main" val="331653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5F1A0-2E2C-9A18-601D-9E4469FF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來找神奇咒語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F9909-F546-8C8D-1BA2-4E85AD1E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任務目標：回應越長越好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目標模型：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315;p41">
            <a:extLst>
              <a:ext uri="{FF2B5EF4-FFF2-40B4-BE49-F238E27FC236}">
                <a16:creationId xmlns:a16="http://schemas.microsoft.com/office/drawing/2014/main" id="{8175894C-3F8C-2466-8267-78759B6B6B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236" y="2488386"/>
            <a:ext cx="7105587" cy="3518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EAC7E0-FF19-CEEC-D91D-BFF72CF839C6}"/>
              </a:ext>
            </a:extLst>
          </p:cNvPr>
          <p:cNvSpPr txBox="1"/>
          <p:nvPr/>
        </p:nvSpPr>
        <p:spPr>
          <a:xfrm rot="16200000">
            <a:off x="1875192" y="3883923"/>
            <a:ext cx="45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回應長度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E1C47D-63E5-D9AA-CC1D-AC7B7F596DFB}"/>
              </a:ext>
            </a:extLst>
          </p:cNvPr>
          <p:cNvSpPr txBox="1"/>
          <p:nvPr/>
        </p:nvSpPr>
        <p:spPr>
          <a:xfrm>
            <a:off x="9486901" y="180459"/>
            <a:ext cx="27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台達電產學合作案產出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423901-C8E4-95EA-DECF-D9964C4DEB9D}"/>
              </a:ext>
            </a:extLst>
          </p:cNvPr>
          <p:cNvSpPr/>
          <p:nvPr/>
        </p:nvSpPr>
        <p:spPr>
          <a:xfrm>
            <a:off x="4849740" y="5720512"/>
            <a:ext cx="6487732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5BA30C-996D-64BD-CC1B-A6A9F11D4296}"/>
              </a:ext>
            </a:extLst>
          </p:cNvPr>
          <p:cNvSpPr txBox="1"/>
          <p:nvPr/>
        </p:nvSpPr>
        <p:spPr>
          <a:xfrm>
            <a:off x="4679389" y="5716021"/>
            <a:ext cx="2251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直接叫模型答案越長越好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B35C49-C0F7-9A28-FBA4-1E58BE704489}"/>
              </a:ext>
            </a:extLst>
          </p:cNvPr>
          <p:cNvSpPr txBox="1"/>
          <p:nvPr/>
        </p:nvSpPr>
        <p:spPr>
          <a:xfrm>
            <a:off x="5786066" y="1728420"/>
            <a:ext cx="5644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“ways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ways</a:t>
            </a:r>
            <a:r>
              <a:rPr lang="en-US" altLang="zh-TW" sz="2400" dirty="0"/>
              <a:t> …….”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5D89CB-925D-CA60-06B0-71E09C4BDCE7}"/>
              </a:ext>
            </a:extLst>
          </p:cNvPr>
          <p:cNvSpPr txBox="1"/>
          <p:nvPr/>
        </p:nvSpPr>
        <p:spPr>
          <a:xfrm>
            <a:off x="9103434" y="5738253"/>
            <a:ext cx="2251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正常回答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BF9C95-EB7B-9D13-0284-8F46CD15C6F1}"/>
              </a:ext>
            </a:extLst>
          </p:cNvPr>
          <p:cNvSpPr txBox="1"/>
          <p:nvPr/>
        </p:nvSpPr>
        <p:spPr>
          <a:xfrm>
            <a:off x="6882593" y="5708674"/>
            <a:ext cx="2251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用增強式學習找咒語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AFC60A3-F4E0-7E72-C634-B3AA63ED6D1B}"/>
              </a:ext>
            </a:extLst>
          </p:cNvPr>
          <p:cNvCxnSpPr/>
          <p:nvPr/>
        </p:nvCxnSpPr>
        <p:spPr>
          <a:xfrm flipV="1">
            <a:off x="8033657" y="2190085"/>
            <a:ext cx="375557" cy="5367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440C82-7ACB-B1FB-195D-07C822ED5EDA}"/>
              </a:ext>
            </a:extLst>
          </p:cNvPr>
          <p:cNvSpPr txBox="1"/>
          <p:nvPr/>
        </p:nvSpPr>
        <p:spPr>
          <a:xfrm>
            <a:off x="5760195" y="535002"/>
            <a:ext cx="622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感謝尤展鴻助教、樊樺助教、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鄭承櫸同學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提供結果</a:t>
            </a:r>
          </a:p>
        </p:txBody>
      </p:sp>
    </p:spTree>
    <p:extLst>
      <p:ext uri="{BB962C8B-B14F-4D97-AF65-F5344CB8AC3E}">
        <p14:creationId xmlns:p14="http://schemas.microsoft.com/office/powerpoint/2010/main" val="81903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77849-1D8B-D172-9008-86D04ADA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196B8A-0625-068E-8FD5-1CC23A30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來找神奇咒語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8AF591-F95B-5967-C53C-6531609E1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直接用語言模型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7287D9-6AA2-253A-F4F3-22CDF0B33B39}"/>
              </a:ext>
            </a:extLst>
          </p:cNvPr>
          <p:cNvSpPr txBox="1"/>
          <p:nvPr/>
        </p:nvSpPr>
        <p:spPr>
          <a:xfrm>
            <a:off x="8501380" y="904573"/>
            <a:ext cx="341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https://arxiv.org/abs/2211.01910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8B2B405-6046-8EB3-7968-3ADC53406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72" y="1474030"/>
            <a:ext cx="740212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7B7A-570C-054E-664C-83F1E571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888AB-5788-90A3-2322-23EF768E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B25652-54F7-70CF-8A5A-AE2177DA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A4D6D4-234C-A2E4-139D-09593186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400"/>
            <a:ext cx="121920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DFB5E3-F68B-404B-FD45-03786F664EDE}"/>
              </a:ext>
            </a:extLst>
          </p:cNvPr>
          <p:cNvSpPr txBox="1"/>
          <p:nvPr/>
        </p:nvSpPr>
        <p:spPr>
          <a:xfrm>
            <a:off x="180980" y="362784"/>
            <a:ext cx="341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https://arxiv.org/abs/2211.01910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553CC7-8D6E-F17D-9FDF-4E0189D1C815}"/>
              </a:ext>
            </a:extLst>
          </p:cNvPr>
          <p:cNvSpPr/>
          <p:nvPr/>
        </p:nvSpPr>
        <p:spPr>
          <a:xfrm>
            <a:off x="-381000" y="742950"/>
            <a:ext cx="132207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90C0C7C-90BB-AC95-F105-368F894CF378}"/>
              </a:ext>
            </a:extLst>
          </p:cNvPr>
          <p:cNvGrpSpPr/>
          <p:nvPr/>
        </p:nvGrpSpPr>
        <p:grpSpPr>
          <a:xfrm>
            <a:off x="838200" y="2254250"/>
            <a:ext cx="11353800" cy="4216401"/>
            <a:chOff x="838200" y="2254250"/>
            <a:chExt cx="11353800" cy="421640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429FA19-0669-1AC4-4B03-67B031CB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254250"/>
              <a:ext cx="11196601" cy="421640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3D3C4A2-7C67-B4D9-B06F-68BA233B5331}"/>
                </a:ext>
              </a:extLst>
            </p:cNvPr>
            <p:cNvSpPr txBox="1"/>
            <p:nvPr/>
          </p:nvSpPr>
          <p:spPr>
            <a:xfrm>
              <a:off x="8729626" y="6036747"/>
              <a:ext cx="3462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https://arxiv.org/abs/2309.03409</a:t>
              </a:r>
            </a:p>
          </p:txBody>
        </p:sp>
      </p:grp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79764E7-429D-E78C-9E89-CF99A861310A}"/>
              </a:ext>
            </a:extLst>
          </p:cNvPr>
          <p:cNvCxnSpPr>
            <a:cxnSpLocks/>
          </p:cNvCxnSpPr>
          <p:nvPr/>
        </p:nvCxnSpPr>
        <p:spPr>
          <a:xfrm>
            <a:off x="4469946" y="4513943"/>
            <a:ext cx="1721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B724D-0E28-E541-8DD0-25901EAB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神奇咒語並不一定對所有模型都有用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F1713-5F83-72BD-0725-B22AF865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叫模型思考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要求模型做解釋對於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或更早的模型不一定有幫助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89F65F-9E4D-5C41-78B7-A030108D5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419921"/>
              </p:ext>
            </p:extLst>
          </p:nvPr>
        </p:nvGraphicFramePr>
        <p:xfrm>
          <a:off x="1584225" y="2402594"/>
          <a:ext cx="95503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343">
                  <a:extLst>
                    <a:ext uri="{9D8B030D-6E8A-4147-A177-3AD203B41FA5}">
                      <a16:colId xmlns:a16="http://schemas.microsoft.com/office/drawing/2014/main" val="1277618004"/>
                    </a:ext>
                  </a:extLst>
                </a:gridCol>
                <a:gridCol w="2886528">
                  <a:extLst>
                    <a:ext uri="{9D8B030D-6E8A-4147-A177-3AD203B41FA5}">
                      <a16:colId xmlns:a16="http://schemas.microsoft.com/office/drawing/2014/main" val="2744920780"/>
                    </a:ext>
                  </a:extLst>
                </a:gridCol>
                <a:gridCol w="2886528">
                  <a:extLst>
                    <a:ext uri="{9D8B030D-6E8A-4147-A177-3AD203B41FA5}">
                      <a16:colId xmlns:a16="http://schemas.microsoft.com/office/drawing/2014/main" val="1008653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GPT 3.5 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2023 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 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en-US" altLang="zh-TW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的舊版本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 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en-US" altLang="zh-TW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最新的版本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24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沒有神奇咒語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8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+mn-lt"/>
                          <a:ea typeface="微軟正黑體" panose="020B0604030504040204" pitchFamily="34" charset="-120"/>
                        </a:rPr>
                        <a:t>“Let’s think step by step”</a:t>
                      </a:r>
                      <a:endParaRPr lang="zh-TW" altLang="en-US" sz="28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89%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94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1BBE9C4-A3B5-FDBE-E4C1-6629C2A56F11}"/>
              </a:ext>
            </a:extLst>
          </p:cNvPr>
          <p:cNvSpPr txBox="1"/>
          <p:nvPr/>
        </p:nvSpPr>
        <p:spPr>
          <a:xfrm>
            <a:off x="1584226" y="4518731"/>
            <a:ext cx="955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模型應該要隨時使出全力，怎麼可以要求思考才思考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DA4941-F0BE-AC00-1BAC-C58630B9E084}"/>
              </a:ext>
            </a:extLst>
          </p:cNvPr>
          <p:cNvSpPr txBox="1"/>
          <p:nvPr/>
        </p:nvSpPr>
        <p:spPr>
          <a:xfrm>
            <a:off x="8236404" y="5875100"/>
            <a:ext cx="365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https://arxiv.org/abs/2205.03401</a:t>
            </a:r>
          </a:p>
        </p:txBody>
      </p:sp>
    </p:spTree>
    <p:extLst>
      <p:ext uri="{BB962C8B-B14F-4D97-AF65-F5344CB8AC3E}">
        <p14:creationId xmlns:p14="http://schemas.microsoft.com/office/powerpoint/2010/main" val="247388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D71EF-3006-5CF8-31C4-FA0F73CC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Prompt Leaderboard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0CEFA2-592E-9FBA-DC4F-7002CA93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5" y="1690688"/>
            <a:ext cx="11163370" cy="42558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8DF8EE-77A8-87E0-4367-CC3D8B404D36}"/>
              </a:ext>
            </a:extLst>
          </p:cNvPr>
          <p:cNvSpPr txBox="1"/>
          <p:nvPr/>
        </p:nvSpPr>
        <p:spPr>
          <a:xfrm>
            <a:off x="555811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https://llm.ee.ntu.edu.tw/prompt-benchmark/leaderboard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3DDBDC-690B-CCFD-E30D-120D50A9DE58}"/>
              </a:ext>
            </a:extLst>
          </p:cNvPr>
          <p:cNvSpPr txBox="1"/>
          <p:nvPr/>
        </p:nvSpPr>
        <p:spPr>
          <a:xfrm>
            <a:off x="6400799" y="593888"/>
            <a:ext cx="598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作者群：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Hua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Farn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Hsuan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Su, Cheng Chu Cheng, Saurav Sahay, Shang-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Tse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Chen, Hung-yi Lee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40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FE10-D49B-8AE1-C63C-2FDDAA46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A45DE-3A21-C231-486B-858E86B7E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提供額外資訊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B9393A-82DC-4361-322C-C9D8D8435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6DCA82D-4F67-F011-8289-1797557507BB}"/>
              </a:ext>
            </a:extLst>
          </p:cNvPr>
          <p:cNvSpPr/>
          <p:nvPr/>
        </p:nvSpPr>
        <p:spPr>
          <a:xfrm>
            <a:off x="5336875" y="435192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8986FC6-CE65-8B85-07AE-A2B1A7D80AA1}"/>
              </a:ext>
            </a:extLst>
          </p:cNvPr>
          <p:cNvCxnSpPr>
            <a:cxnSpLocks/>
          </p:cNvCxnSpPr>
          <p:nvPr/>
        </p:nvCxnSpPr>
        <p:spPr>
          <a:xfrm>
            <a:off x="4698519" y="492126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D2FF24F-FE69-412A-AFCA-3CC5A6977E0C}"/>
              </a:ext>
            </a:extLst>
          </p:cNvPr>
          <p:cNvCxnSpPr>
            <a:cxnSpLocks/>
          </p:cNvCxnSpPr>
          <p:nvPr/>
        </p:nvCxnSpPr>
        <p:spPr>
          <a:xfrm>
            <a:off x="6855124" y="492126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3D9960-FCDA-4B04-0D41-41C6DD28F49C}"/>
              </a:ext>
            </a:extLst>
          </p:cNvPr>
          <p:cNvSpPr/>
          <p:nvPr/>
        </p:nvSpPr>
        <p:spPr>
          <a:xfrm>
            <a:off x="7510734" y="4714236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75DE63-03ED-B614-6F47-506AC8550548}"/>
              </a:ext>
            </a:extLst>
          </p:cNvPr>
          <p:cNvSpPr/>
          <p:nvPr/>
        </p:nvSpPr>
        <p:spPr>
          <a:xfrm>
            <a:off x="3473569" y="4679730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D0F8F7-4FC1-BD22-AF5D-EDD40DB3726B}"/>
              </a:ext>
            </a:extLst>
          </p:cNvPr>
          <p:cNvSpPr/>
          <p:nvPr/>
        </p:nvSpPr>
        <p:spPr>
          <a:xfrm>
            <a:off x="3473569" y="4093577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89748-BBFA-A082-C040-2507295B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把前提講清楚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D71555-E11A-DD09-AD73-EED38A55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3F1A40-84A3-6BE5-FE53-CEEC895F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3" y="1690688"/>
            <a:ext cx="11537694" cy="42165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27E1A79-E0CD-3FF7-6C89-501F54261A1A}"/>
              </a:ext>
            </a:extLst>
          </p:cNvPr>
          <p:cNvSpPr txBox="1"/>
          <p:nvPr/>
        </p:nvSpPr>
        <p:spPr>
          <a:xfrm>
            <a:off x="422408" y="3597176"/>
            <a:ext cx="43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606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D1A6B-6C20-37DF-39E1-675FBC90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Prompt Engineering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10350-3973-D063-023E-AB791E07B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5979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本節課重點不是講針對特定任務的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給語言模型的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不需要特定格式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按照今天語言模型能力，你把需要的任務描述清楚即可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0FE58ED8-C38D-C71C-F494-13B70D71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07" y="3842179"/>
            <a:ext cx="2355233" cy="23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F991174-3E8A-0798-0992-F1039687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95" y="4049852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E4C1D2C-DDE0-41F2-1A2D-A9D8669D0285}"/>
              </a:ext>
            </a:extLst>
          </p:cNvPr>
          <p:cNvSpPr txBox="1"/>
          <p:nvPr/>
        </p:nvSpPr>
        <p:spPr>
          <a:xfrm>
            <a:off x="1673793" y="4041936"/>
            <a:ext cx="4095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把大型語言模型想成一個在線的新人助理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252F6AD-ED94-54E5-544A-ED763E4B1E25}"/>
              </a:ext>
            </a:extLst>
          </p:cNvPr>
          <p:cNvCxnSpPr>
            <a:cxnSpLocks/>
          </p:cNvCxnSpPr>
          <p:nvPr/>
        </p:nvCxnSpPr>
        <p:spPr>
          <a:xfrm>
            <a:off x="2853389" y="4942429"/>
            <a:ext cx="2962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483AF26-8C89-7AA2-8F8E-F28C7BF5B1A5}"/>
              </a:ext>
            </a:extLst>
          </p:cNvPr>
          <p:cNvCxnSpPr>
            <a:cxnSpLocks/>
          </p:cNvCxnSpPr>
          <p:nvPr/>
        </p:nvCxnSpPr>
        <p:spPr>
          <a:xfrm>
            <a:off x="3213099" y="4942429"/>
            <a:ext cx="2848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6A657E-86B2-280F-85E2-9CD43624EBAC}"/>
              </a:ext>
            </a:extLst>
          </p:cNvPr>
          <p:cNvSpPr txBox="1"/>
          <p:nvPr/>
        </p:nvSpPr>
        <p:spPr>
          <a:xfrm>
            <a:off x="3552935" y="5466502"/>
            <a:ext cx="271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擁有一般人的基本知識與理解能力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B5135D-9ABE-266B-1AF7-D65311E84F9E}"/>
              </a:ext>
            </a:extLst>
          </p:cNvPr>
          <p:cNvSpPr txBox="1"/>
          <p:nvPr/>
        </p:nvSpPr>
        <p:spPr>
          <a:xfrm>
            <a:off x="1353486" y="5477204"/>
            <a:ext cx="214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不瞭解專屬於你的事情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978A766-8069-C506-BAF4-1DE0AB4787CD}"/>
              </a:ext>
            </a:extLst>
          </p:cNvPr>
          <p:cNvCxnSpPr>
            <a:cxnSpLocks/>
          </p:cNvCxnSpPr>
          <p:nvPr/>
        </p:nvCxnSpPr>
        <p:spPr>
          <a:xfrm flipH="1">
            <a:off x="2565803" y="5028656"/>
            <a:ext cx="435691" cy="3868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1DA990C-F8BC-0BAF-B6DC-868910CB696F}"/>
              </a:ext>
            </a:extLst>
          </p:cNvPr>
          <p:cNvCxnSpPr>
            <a:cxnSpLocks/>
          </p:cNvCxnSpPr>
          <p:nvPr/>
        </p:nvCxnSpPr>
        <p:spPr>
          <a:xfrm>
            <a:off x="3335089" y="5043176"/>
            <a:ext cx="435691" cy="3868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9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C9D75-6C72-F099-E9F4-8D7BB3E2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把前提講清楚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0DCF9-6BA8-B77E-F4BA-D65D44C9E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6D2FD7-F11C-CE92-80EF-345198BC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0" y="1867321"/>
            <a:ext cx="10157106" cy="40492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6C086-911D-53B6-642F-2757A39EA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10" y="1803890"/>
            <a:ext cx="10398134" cy="4176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5FBB6F-F7FD-CBF8-0384-0FA31BFE2DCF}"/>
              </a:ext>
            </a:extLst>
          </p:cNvPr>
          <p:cNvSpPr txBox="1"/>
          <p:nvPr/>
        </p:nvSpPr>
        <p:spPr>
          <a:xfrm>
            <a:off x="567549" y="4206775"/>
            <a:ext cx="43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5D9DB9-EB6E-813A-39B5-96835E01E166}"/>
              </a:ext>
            </a:extLst>
          </p:cNvPr>
          <p:cNvSpPr txBox="1"/>
          <p:nvPr/>
        </p:nvSpPr>
        <p:spPr>
          <a:xfrm>
            <a:off x="3743365" y="4206775"/>
            <a:ext cx="43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269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84DCC8-3DC0-F36B-0033-3A72B64A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提供生成式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不清楚的資訊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9A0FA-FD2B-D117-ED2D-FD5CC454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D56373-6866-1C42-8AB5-287C65DD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59" y="1690688"/>
            <a:ext cx="9776012" cy="6289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9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4EB7C-667A-3512-4988-563B89FB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提供生成式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不清楚的資訊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B3B564-D7ED-DF8A-FD72-2AEBBC213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A5B3B-E568-0E66-179A-A0576C09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9" y="1806959"/>
            <a:ext cx="11447862" cy="3244082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FC1078-5E6A-080D-F392-5D5041265577}"/>
              </a:ext>
            </a:extLst>
          </p:cNvPr>
          <p:cNvSpPr/>
          <p:nvPr/>
        </p:nvSpPr>
        <p:spPr>
          <a:xfrm>
            <a:off x="838200" y="2375806"/>
            <a:ext cx="10676931" cy="20737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先去搜尋相關資料輸入給語言模型</a:t>
            </a:r>
          </a:p>
        </p:txBody>
      </p:sp>
    </p:spTree>
    <p:extLst>
      <p:ext uri="{BB962C8B-B14F-4D97-AF65-F5344CB8AC3E}">
        <p14:creationId xmlns:p14="http://schemas.microsoft.com/office/powerpoint/2010/main" val="41835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95918-CDAC-A9A5-B6EB-CC5E43CCA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5282A0-99B4-6A15-D2CD-8A2917D9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7" y="190876"/>
            <a:ext cx="8262147" cy="49036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7DA424-6C39-E761-7950-D31D6A3A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433" y="2563712"/>
            <a:ext cx="8568890" cy="4103412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5A3F9A5B-C17C-DE09-7E8F-F415A365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5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6028-EDAF-350C-2459-FA8E93F1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C7343-91F3-055A-3A1C-07410AB6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提供範例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188811-20A4-9299-E741-ADE309402234}"/>
              </a:ext>
            </a:extLst>
          </p:cNvPr>
          <p:cNvSpPr txBox="1"/>
          <p:nvPr/>
        </p:nvSpPr>
        <p:spPr>
          <a:xfrm>
            <a:off x="395989" y="4369716"/>
            <a:ext cx="276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給一些例子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8041582-7EC1-EDA0-08EA-D8169787E95D}"/>
              </a:ext>
            </a:extLst>
          </p:cNvPr>
          <p:cNvSpPr/>
          <p:nvPr/>
        </p:nvSpPr>
        <p:spPr>
          <a:xfrm>
            <a:off x="7251009" y="1492710"/>
            <a:ext cx="2482661" cy="13628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480955-FA8A-E101-E031-85585A1AFAAB}"/>
              </a:ext>
            </a:extLst>
          </p:cNvPr>
          <p:cNvSpPr txBox="1"/>
          <p:nvPr/>
        </p:nvSpPr>
        <p:spPr>
          <a:xfrm>
            <a:off x="7251009" y="2991107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任務：情感分析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61D9771-84C1-099D-E826-7E4730CFC7EE}"/>
              </a:ext>
            </a:extLst>
          </p:cNvPr>
          <p:cNvCxnSpPr/>
          <p:nvPr/>
        </p:nvCxnSpPr>
        <p:spPr>
          <a:xfrm>
            <a:off x="6252060" y="2174124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C1363CA-21E9-CE3D-FC2F-954867CCEB70}"/>
              </a:ext>
            </a:extLst>
          </p:cNvPr>
          <p:cNvCxnSpPr/>
          <p:nvPr/>
        </p:nvCxnSpPr>
        <p:spPr>
          <a:xfrm>
            <a:off x="9733670" y="2177932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7E7FB9-26F1-E61B-B032-845236701E95}"/>
              </a:ext>
            </a:extLst>
          </p:cNvPr>
          <p:cNvSpPr txBox="1"/>
          <p:nvPr/>
        </p:nvSpPr>
        <p:spPr>
          <a:xfrm>
            <a:off x="10595459" y="1943291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正面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BC7351-F085-1560-C17F-AB93547FB67E}"/>
              </a:ext>
            </a:extLst>
          </p:cNvPr>
          <p:cNvSpPr txBox="1"/>
          <p:nvPr/>
        </p:nvSpPr>
        <p:spPr>
          <a:xfrm>
            <a:off x="3820752" y="1943291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我感到非常高興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540FCA-57B1-48CB-19DC-101DD4F0BF0F}"/>
              </a:ext>
            </a:extLst>
          </p:cNvPr>
          <p:cNvSpPr txBox="1"/>
          <p:nvPr/>
        </p:nvSpPr>
        <p:spPr>
          <a:xfrm>
            <a:off x="2362265" y="4105481"/>
            <a:ext cx="348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今天運氣真差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150ED8-5F1D-5E9B-3770-C8BF523F8E96}"/>
              </a:ext>
            </a:extLst>
          </p:cNvPr>
          <p:cNvSpPr txBox="1"/>
          <p:nvPr/>
        </p:nvSpPr>
        <p:spPr>
          <a:xfrm>
            <a:off x="2362265" y="3372404"/>
            <a:ext cx="360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今天天氣真好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F2F9E0-B937-B43C-6B28-91AE28612B7D}"/>
              </a:ext>
            </a:extLst>
          </p:cNvPr>
          <p:cNvSpPr txBox="1"/>
          <p:nvPr/>
        </p:nvSpPr>
        <p:spPr>
          <a:xfrm>
            <a:off x="2362265" y="4838558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這朵花真美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正面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B2E641-3B58-3359-51DC-991E4C2B4D3B}"/>
              </a:ext>
            </a:extLst>
          </p:cNvPr>
          <p:cNvSpPr txBox="1"/>
          <p:nvPr/>
        </p:nvSpPr>
        <p:spPr>
          <a:xfrm>
            <a:off x="2362265" y="5571636"/>
            <a:ext cx="312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我真的是累了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7A017A-30F3-0CC5-D305-935C01C881F9}"/>
              </a:ext>
            </a:extLst>
          </p:cNvPr>
          <p:cNvSpPr txBox="1"/>
          <p:nvPr/>
        </p:nvSpPr>
        <p:spPr>
          <a:xfrm>
            <a:off x="5856618" y="5611537"/>
            <a:ext cx="4438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真的能從例子學習？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F8884A-47D7-CA54-5958-0B55434B1604}"/>
              </a:ext>
            </a:extLst>
          </p:cNvPr>
          <p:cNvSpPr txBox="1"/>
          <p:nvPr/>
        </p:nvSpPr>
        <p:spPr>
          <a:xfrm>
            <a:off x="1763450" y="1952826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情感分析</a:t>
            </a: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B31FCAF2-1E3E-A2A1-B25C-0050B14C1669}"/>
              </a:ext>
            </a:extLst>
          </p:cNvPr>
          <p:cNvSpPr/>
          <p:nvPr/>
        </p:nvSpPr>
        <p:spPr>
          <a:xfrm rot="16200000">
            <a:off x="3441360" y="1348476"/>
            <a:ext cx="697432" cy="2855620"/>
          </a:xfrm>
          <a:prstGeom prst="rightBrace">
            <a:avLst>
              <a:gd name="adj1" fmla="val 2506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8700A9-F99C-B4D4-7F5A-2A0F0CAE842D}"/>
              </a:ext>
            </a:extLst>
          </p:cNvPr>
          <p:cNvSpPr txBox="1"/>
          <p:nvPr/>
        </p:nvSpPr>
        <p:spPr>
          <a:xfrm>
            <a:off x="5849312" y="3582261"/>
            <a:ext cx="3273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In-context learning </a:t>
            </a:r>
            <a:endParaRPr lang="zh-TW" altLang="en-US" sz="2800" b="1" u="sng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70816F2-AC19-0547-163F-8FB26908B3A5}"/>
              </a:ext>
            </a:extLst>
          </p:cNvPr>
          <p:cNvSpPr txBox="1"/>
          <p:nvPr/>
        </p:nvSpPr>
        <p:spPr>
          <a:xfrm>
            <a:off x="5319484" y="4746226"/>
            <a:ext cx="6974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請注意此處沒有任何模型真的被訓練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C245868-4624-C5F9-CE71-ED8E5D2D904B}"/>
              </a:ext>
            </a:extLst>
          </p:cNvPr>
          <p:cNvSpPr txBox="1"/>
          <p:nvPr/>
        </p:nvSpPr>
        <p:spPr>
          <a:xfrm>
            <a:off x="7241701" y="4003163"/>
            <a:ext cx="3500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https://arxiv.org/abs/2005.14165</a:t>
            </a:r>
          </a:p>
        </p:txBody>
      </p:sp>
    </p:spTree>
    <p:extLst>
      <p:ext uri="{BB962C8B-B14F-4D97-AF65-F5344CB8AC3E}">
        <p14:creationId xmlns:p14="http://schemas.microsoft.com/office/powerpoint/2010/main" val="645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  <p:bldP spid="18" grpId="0"/>
      <p:bldP spid="20" grpId="0"/>
      <p:bldP spid="3" grpId="0"/>
      <p:bldP spid="5" grpId="0" animBg="1"/>
      <p:bldP spid="9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DF34D-1F41-684D-142C-A0666EBC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68540-8B73-D11C-F108-D5D59FF8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提供範例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98FE3D-E027-F4AF-6A1C-DCD950F9D5DE}"/>
              </a:ext>
            </a:extLst>
          </p:cNvPr>
          <p:cNvSpPr txBox="1"/>
          <p:nvPr/>
        </p:nvSpPr>
        <p:spPr>
          <a:xfrm>
            <a:off x="395989" y="4369716"/>
            <a:ext cx="276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給一些例子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1A5446A-E476-873C-EBDD-1DB77227806E}"/>
              </a:ext>
            </a:extLst>
          </p:cNvPr>
          <p:cNvSpPr/>
          <p:nvPr/>
        </p:nvSpPr>
        <p:spPr>
          <a:xfrm>
            <a:off x="7251009" y="1492710"/>
            <a:ext cx="2482661" cy="13628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D22A44-B8C5-E6F8-A2F1-9142BB8155D5}"/>
              </a:ext>
            </a:extLst>
          </p:cNvPr>
          <p:cNvSpPr txBox="1"/>
          <p:nvPr/>
        </p:nvSpPr>
        <p:spPr>
          <a:xfrm>
            <a:off x="7251009" y="2991107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任務：情感分析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8A78AF0-2C4B-19FD-E68A-4B533ACB4A55}"/>
              </a:ext>
            </a:extLst>
          </p:cNvPr>
          <p:cNvCxnSpPr/>
          <p:nvPr/>
        </p:nvCxnSpPr>
        <p:spPr>
          <a:xfrm>
            <a:off x="6252060" y="2174124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95EDD2A-0A28-E778-0DBB-2C8DF702562D}"/>
              </a:ext>
            </a:extLst>
          </p:cNvPr>
          <p:cNvCxnSpPr/>
          <p:nvPr/>
        </p:nvCxnSpPr>
        <p:spPr>
          <a:xfrm>
            <a:off x="9733670" y="2177932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436CCC-D695-6AF7-7BDF-56FEBE9E45D0}"/>
              </a:ext>
            </a:extLst>
          </p:cNvPr>
          <p:cNvSpPr txBox="1"/>
          <p:nvPr/>
        </p:nvSpPr>
        <p:spPr>
          <a:xfrm>
            <a:off x="10595459" y="1943291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正面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1E6818-7C5D-554B-A3E9-6A77EF8AFD6F}"/>
              </a:ext>
            </a:extLst>
          </p:cNvPr>
          <p:cNvSpPr txBox="1"/>
          <p:nvPr/>
        </p:nvSpPr>
        <p:spPr>
          <a:xfrm>
            <a:off x="3820752" y="1943291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我感到非常高興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0C316D-CEB3-78F3-D289-042FEC004CAC}"/>
              </a:ext>
            </a:extLst>
          </p:cNvPr>
          <p:cNvSpPr txBox="1"/>
          <p:nvPr/>
        </p:nvSpPr>
        <p:spPr>
          <a:xfrm>
            <a:off x="2362265" y="4105481"/>
            <a:ext cx="348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今天運氣真差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CAF7E9E-E141-C813-51A3-F4A5AFB8BC77}"/>
              </a:ext>
            </a:extLst>
          </p:cNvPr>
          <p:cNvSpPr txBox="1"/>
          <p:nvPr/>
        </p:nvSpPr>
        <p:spPr>
          <a:xfrm>
            <a:off x="2362265" y="3372404"/>
            <a:ext cx="360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今天天氣真好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3842747-6DA1-27BD-7EB0-261A6251BB12}"/>
              </a:ext>
            </a:extLst>
          </p:cNvPr>
          <p:cNvSpPr txBox="1"/>
          <p:nvPr/>
        </p:nvSpPr>
        <p:spPr>
          <a:xfrm>
            <a:off x="2362265" y="4838558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這朵花真美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正面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B315D8-EF18-B5A3-F0F2-9542D734D608}"/>
              </a:ext>
            </a:extLst>
          </p:cNvPr>
          <p:cNvSpPr txBox="1"/>
          <p:nvPr/>
        </p:nvSpPr>
        <p:spPr>
          <a:xfrm>
            <a:off x="2362265" y="5571636"/>
            <a:ext cx="312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我真的是累了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C7A134-A618-BDB5-E824-4064C944BA3B}"/>
              </a:ext>
            </a:extLst>
          </p:cNvPr>
          <p:cNvSpPr txBox="1"/>
          <p:nvPr/>
        </p:nvSpPr>
        <p:spPr>
          <a:xfrm>
            <a:off x="1763450" y="1952826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情感分析</a:t>
            </a: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D9FA3D14-D91D-2F89-2E56-8B88B0D0272D}"/>
              </a:ext>
            </a:extLst>
          </p:cNvPr>
          <p:cNvSpPr/>
          <p:nvPr/>
        </p:nvSpPr>
        <p:spPr>
          <a:xfrm rot="16200000">
            <a:off x="3441360" y="1348476"/>
            <a:ext cx="697432" cy="2855620"/>
          </a:xfrm>
          <a:prstGeom prst="rightBrace">
            <a:avLst>
              <a:gd name="adj1" fmla="val 2506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0CDAE3-9944-87B7-9880-787375EEAD41}"/>
              </a:ext>
            </a:extLst>
          </p:cNvPr>
          <p:cNvSpPr txBox="1"/>
          <p:nvPr/>
        </p:nvSpPr>
        <p:spPr>
          <a:xfrm>
            <a:off x="6554047" y="4251965"/>
            <a:ext cx="4962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Rethinking the Role of Demonstrations: What Makes In-Context Learning Work?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9B746E1-AE26-9D66-9875-963EFC0AE644}"/>
              </a:ext>
            </a:extLst>
          </p:cNvPr>
          <p:cNvSpPr txBox="1"/>
          <p:nvPr/>
        </p:nvSpPr>
        <p:spPr>
          <a:xfrm>
            <a:off x="7768479" y="4866980"/>
            <a:ext cx="382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Ref: https://arxiv.org/abs/2202.12837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0E38A53-9436-37BD-B40D-BBB5D5C28812}"/>
              </a:ext>
            </a:extLst>
          </p:cNvPr>
          <p:cNvSpPr txBox="1"/>
          <p:nvPr/>
        </p:nvSpPr>
        <p:spPr>
          <a:xfrm>
            <a:off x="5033634" y="4104902"/>
            <a:ext cx="8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正面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F55004-5B06-E5A0-B8F2-D4F6A96317BA}"/>
              </a:ext>
            </a:extLst>
          </p:cNvPr>
          <p:cNvSpPr txBox="1"/>
          <p:nvPr/>
        </p:nvSpPr>
        <p:spPr>
          <a:xfrm>
            <a:off x="5033634" y="5571057"/>
            <a:ext cx="8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正面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6F0F65-4532-788E-CFF9-BEA871BCEF29}"/>
              </a:ext>
            </a:extLst>
          </p:cNvPr>
          <p:cNvSpPr txBox="1"/>
          <p:nvPr/>
        </p:nvSpPr>
        <p:spPr>
          <a:xfrm>
            <a:off x="5062082" y="3347164"/>
            <a:ext cx="110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299D589-EA11-C8C7-BCF9-91A084CDFCB4}"/>
              </a:ext>
            </a:extLst>
          </p:cNvPr>
          <p:cNvSpPr txBox="1"/>
          <p:nvPr/>
        </p:nvSpPr>
        <p:spPr>
          <a:xfrm>
            <a:off x="4771036" y="4837400"/>
            <a:ext cx="110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D3E9747-4817-8E68-DD0F-5B8C4DA3326B}"/>
              </a:ext>
            </a:extLst>
          </p:cNvPr>
          <p:cNvCxnSpPr/>
          <p:nvPr/>
        </p:nvCxnSpPr>
        <p:spPr>
          <a:xfrm>
            <a:off x="4479358" y="3592510"/>
            <a:ext cx="5252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661F30F-AB1D-51D0-7962-C7DA893CCCA5}"/>
              </a:ext>
            </a:extLst>
          </p:cNvPr>
          <p:cNvCxnSpPr/>
          <p:nvPr/>
        </p:nvCxnSpPr>
        <p:spPr>
          <a:xfrm>
            <a:off x="4464844" y="4335959"/>
            <a:ext cx="5252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4CF3DEB-860D-CCEE-C2B1-06BFFF0AA8D5}"/>
              </a:ext>
            </a:extLst>
          </p:cNvPr>
          <p:cNvCxnSpPr/>
          <p:nvPr/>
        </p:nvCxnSpPr>
        <p:spPr>
          <a:xfrm>
            <a:off x="4165130" y="5068232"/>
            <a:ext cx="5252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9F95E96-7B6B-1DF4-8955-D3EDC23821BB}"/>
              </a:ext>
            </a:extLst>
          </p:cNvPr>
          <p:cNvCxnSpPr/>
          <p:nvPr/>
        </p:nvCxnSpPr>
        <p:spPr>
          <a:xfrm>
            <a:off x="4479358" y="5782864"/>
            <a:ext cx="5252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BBD1C5B-0CC9-C454-055B-2480E665EC2F}"/>
              </a:ext>
            </a:extLst>
          </p:cNvPr>
          <p:cNvSpPr txBox="1"/>
          <p:nvPr/>
        </p:nvSpPr>
        <p:spPr>
          <a:xfrm>
            <a:off x="10569055" y="1352065"/>
            <a:ext cx="110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5BA31A8-CF65-9CFC-62D4-A7A053D3B924}"/>
              </a:ext>
            </a:extLst>
          </p:cNvPr>
          <p:cNvCxnSpPr/>
          <p:nvPr/>
        </p:nvCxnSpPr>
        <p:spPr>
          <a:xfrm>
            <a:off x="10765526" y="2163053"/>
            <a:ext cx="52524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D5D804-432B-0A3A-67B5-EFE5A428CEBB}"/>
              </a:ext>
            </a:extLst>
          </p:cNvPr>
          <p:cNvSpPr txBox="1"/>
          <p:nvPr/>
        </p:nvSpPr>
        <p:spPr>
          <a:xfrm>
            <a:off x="10026627" y="2514675"/>
            <a:ext cx="2003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沒看懂範例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D1B475F-2A7E-FC3B-B6D7-B8B143D0869E}"/>
              </a:ext>
            </a:extLst>
          </p:cNvPr>
          <p:cNvSpPr txBox="1"/>
          <p:nvPr/>
        </p:nvSpPr>
        <p:spPr>
          <a:xfrm>
            <a:off x="10026627" y="816920"/>
            <a:ext cx="2003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有看懂範例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3DFF276-DC68-9BCE-D773-8087A2186CB1}"/>
              </a:ext>
            </a:extLst>
          </p:cNvPr>
          <p:cNvSpPr txBox="1"/>
          <p:nvPr/>
        </p:nvSpPr>
        <p:spPr>
          <a:xfrm>
            <a:off x="6532214" y="5416816"/>
            <a:ext cx="4962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語言模型沒有真的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看懂範例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6E003-9F2C-6548-A6D1-8F985CECB78E}"/>
              </a:ext>
            </a:extLst>
          </p:cNvPr>
          <p:cNvSpPr txBox="1"/>
          <p:nvPr/>
        </p:nvSpPr>
        <p:spPr>
          <a:xfrm>
            <a:off x="6716658" y="5996891"/>
            <a:ext cx="496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(2022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年時的認知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40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30" grpId="0"/>
      <p:bldP spid="34" grpId="0"/>
      <p:bldP spid="35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4B98-3A9A-D030-DF38-F8143DE2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693AA257-D6E2-069B-9F6E-ADDB0146EE0C}"/>
              </a:ext>
            </a:extLst>
          </p:cNvPr>
          <p:cNvGrpSpPr/>
          <p:nvPr/>
        </p:nvGrpSpPr>
        <p:grpSpPr>
          <a:xfrm>
            <a:off x="8043368" y="170646"/>
            <a:ext cx="3842926" cy="6516707"/>
            <a:chOff x="8043368" y="170646"/>
            <a:chExt cx="3842926" cy="651670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11A60EF-8FAE-3509-DE54-1C005535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9138" y="170646"/>
              <a:ext cx="3469228" cy="6516707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27ABCB-B06B-8E4C-0054-F9ED49E41FF3}"/>
                </a:ext>
              </a:extLst>
            </p:cNvPr>
            <p:cNvSpPr/>
            <p:nvPr/>
          </p:nvSpPr>
          <p:spPr>
            <a:xfrm>
              <a:off x="8043368" y="4895850"/>
              <a:ext cx="376732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E8B3AAE-3FAD-FC2F-3156-76DD9DCEB048}"/>
                </a:ext>
              </a:extLst>
            </p:cNvPr>
            <p:cNvSpPr/>
            <p:nvPr/>
          </p:nvSpPr>
          <p:spPr>
            <a:xfrm>
              <a:off x="8149138" y="3287677"/>
              <a:ext cx="376732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B5241D0-B9A0-BB59-B91A-D2F66D3AB632}"/>
                </a:ext>
              </a:extLst>
            </p:cNvPr>
            <p:cNvSpPr/>
            <p:nvPr/>
          </p:nvSpPr>
          <p:spPr>
            <a:xfrm>
              <a:off x="11509562" y="412135"/>
              <a:ext cx="376732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FD41ECD-08C1-7C04-02B4-57338BC5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提供範例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1C3FDED-8228-EE3B-0E79-ECC5967D1958}"/>
              </a:ext>
            </a:extLst>
          </p:cNvPr>
          <p:cNvSpPr txBox="1"/>
          <p:nvPr/>
        </p:nvSpPr>
        <p:spPr>
          <a:xfrm>
            <a:off x="682438" y="2011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https://arxiv.org/abs/2303.03846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14FEBB-509D-4708-B99A-78EC11534D68}"/>
              </a:ext>
            </a:extLst>
          </p:cNvPr>
          <p:cNvSpPr txBox="1"/>
          <p:nvPr/>
        </p:nvSpPr>
        <p:spPr>
          <a:xfrm>
            <a:off x="682438" y="1383597"/>
            <a:ext cx="3310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000000"/>
                </a:solidFill>
                <a:effectLst/>
                <a:ea typeface="微軟正黑體" panose="020B0604030504040204" pitchFamily="34" charset="-120"/>
              </a:rPr>
              <a:t>Larger language models do in-context learning differently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D9F6F3-68A0-37E6-7CC2-05A9DAE8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31" y="170646"/>
            <a:ext cx="3791857" cy="593264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60A1769-3798-3B43-8A46-3F812B9D3B96}"/>
              </a:ext>
            </a:extLst>
          </p:cNvPr>
          <p:cNvSpPr/>
          <p:nvPr/>
        </p:nvSpPr>
        <p:spPr>
          <a:xfrm>
            <a:off x="5130723" y="3358319"/>
            <a:ext cx="3018415" cy="78105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6ABF31-F303-B31F-A79B-DE28F83588E1}"/>
              </a:ext>
            </a:extLst>
          </p:cNvPr>
          <p:cNvSpPr txBox="1"/>
          <p:nvPr/>
        </p:nvSpPr>
        <p:spPr>
          <a:xfrm>
            <a:off x="2420021" y="3518011"/>
            <a:ext cx="265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錯誤範例比例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E1B61A-C965-5CC2-C066-9C78B0445CCF}"/>
              </a:ext>
            </a:extLst>
          </p:cNvPr>
          <p:cNvSpPr txBox="1"/>
          <p:nvPr/>
        </p:nvSpPr>
        <p:spPr>
          <a:xfrm>
            <a:off x="5130723" y="2494483"/>
            <a:ext cx="265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真的「答錯」了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FBC4A1B-731D-A8FE-4EBB-1D7DFF9FD98D}"/>
              </a:ext>
            </a:extLst>
          </p:cNvPr>
          <p:cNvSpPr/>
          <p:nvPr/>
        </p:nvSpPr>
        <p:spPr>
          <a:xfrm>
            <a:off x="7613650" y="2066912"/>
            <a:ext cx="404318" cy="5756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C8B7EE1-5D8B-49DB-F573-422016B8E3E9}"/>
              </a:ext>
            </a:extLst>
          </p:cNvPr>
          <p:cNvSpPr/>
          <p:nvPr/>
        </p:nvSpPr>
        <p:spPr>
          <a:xfrm>
            <a:off x="11059695" y="2394707"/>
            <a:ext cx="404318" cy="4046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16485E5-12D9-45EE-4FD8-CF3A9C61E35A}"/>
              </a:ext>
            </a:extLst>
          </p:cNvPr>
          <p:cNvSpPr txBox="1"/>
          <p:nvPr/>
        </p:nvSpPr>
        <p:spPr>
          <a:xfrm>
            <a:off x="838200" y="5324725"/>
            <a:ext cx="3617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最強的模型真的部分讀懂了範例</a:t>
            </a:r>
          </a:p>
        </p:txBody>
      </p:sp>
    </p:spTree>
    <p:extLst>
      <p:ext uri="{BB962C8B-B14F-4D97-AF65-F5344CB8AC3E}">
        <p14:creationId xmlns:p14="http://schemas.microsoft.com/office/powerpoint/2010/main" val="177806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9" grpId="0" animBg="1"/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563A4-7C9D-7C21-E89D-031618C5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B8D474-2CFA-AE01-0A86-F7AA71223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B8D183-742A-7BA5-3831-52A3A9F5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63"/>
            <a:ext cx="10668016" cy="60019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E84D3D4-D1E2-CD74-A915-8683F403A553}"/>
              </a:ext>
            </a:extLst>
          </p:cNvPr>
          <p:cNvSpPr/>
          <p:nvPr/>
        </p:nvSpPr>
        <p:spPr>
          <a:xfrm>
            <a:off x="1393371" y="1027906"/>
            <a:ext cx="6952343" cy="394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617EE7-24D4-CBC4-B66F-246C105CCE69}"/>
              </a:ext>
            </a:extLst>
          </p:cNvPr>
          <p:cNvSpPr/>
          <p:nvPr/>
        </p:nvSpPr>
        <p:spPr>
          <a:xfrm>
            <a:off x="1393370" y="1734457"/>
            <a:ext cx="6952343" cy="394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236B334-7D47-597B-205B-2D64C6785D4F}"/>
              </a:ext>
            </a:extLst>
          </p:cNvPr>
          <p:cNvSpPr/>
          <p:nvPr/>
        </p:nvSpPr>
        <p:spPr>
          <a:xfrm>
            <a:off x="1393370" y="4001293"/>
            <a:ext cx="9960430" cy="857577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0082E0-45C9-E7CA-1D9F-612B2E256CDC}"/>
              </a:ext>
            </a:extLst>
          </p:cNvPr>
          <p:cNvSpPr/>
          <p:nvPr/>
        </p:nvSpPr>
        <p:spPr>
          <a:xfrm>
            <a:off x="-609600" y="5223598"/>
            <a:ext cx="14020800" cy="1906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5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3C6879-5550-CED9-1305-5CA6D55C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4B9C8-FD24-B9BB-D334-A37A10445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940636-D7DF-2887-937B-D54E031A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9" y="199855"/>
            <a:ext cx="10682801" cy="610994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AFBDB30-241B-B03B-9CB8-5C97DC88FACC}"/>
              </a:ext>
            </a:extLst>
          </p:cNvPr>
          <p:cNvSpPr/>
          <p:nvPr/>
        </p:nvSpPr>
        <p:spPr>
          <a:xfrm>
            <a:off x="3512457" y="684836"/>
            <a:ext cx="4194629" cy="3944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FFF21B-0AB1-07A3-49F4-ABCC1705E088}"/>
              </a:ext>
            </a:extLst>
          </p:cNvPr>
          <p:cNvSpPr/>
          <p:nvPr/>
        </p:nvSpPr>
        <p:spPr>
          <a:xfrm>
            <a:off x="-609600" y="5223598"/>
            <a:ext cx="14020800" cy="1906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9778D5D-20C1-C500-E487-CB0E2F65061B}"/>
              </a:ext>
            </a:extLst>
          </p:cNvPr>
          <p:cNvSpPr txBox="1"/>
          <p:nvPr/>
        </p:nvSpPr>
        <p:spPr>
          <a:xfrm>
            <a:off x="-475482" y="6358894"/>
            <a:ext cx="1196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https://storage.googleapis.com/deepmind-media/gemini/gemini_v1_5_report.pdf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03BA6F-0716-81C9-D584-DD5B0589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7" y="1434812"/>
            <a:ext cx="6992763" cy="43674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10F52C-191E-818F-BB42-086E009E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910" y="1786216"/>
            <a:ext cx="3121090" cy="36464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940DEF-620A-16E1-2767-A796A29A9644}"/>
              </a:ext>
            </a:extLst>
          </p:cNvPr>
          <p:cNvSpPr txBox="1"/>
          <p:nvPr/>
        </p:nvSpPr>
        <p:spPr>
          <a:xfrm>
            <a:off x="271463" y="365125"/>
            <a:ext cx="6334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Gemini</a:t>
            </a:r>
            <a:r>
              <a:rPr lang="zh-TW" altLang="en-US" sz="3200" b="1" u="sng" dirty="0"/>
              <a:t> </a:t>
            </a:r>
            <a:r>
              <a:rPr lang="en-US" altLang="zh-TW" sz="3200" b="1" u="sng" dirty="0"/>
              <a:t>1.5 In-context Learning</a:t>
            </a:r>
            <a:endParaRPr lang="zh-TW" altLang="en-US" sz="3200" b="1" u="sng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6200E38-D84B-946D-591E-939B31288607}"/>
              </a:ext>
            </a:extLst>
          </p:cNvPr>
          <p:cNvSpPr/>
          <p:nvPr/>
        </p:nvSpPr>
        <p:spPr>
          <a:xfrm>
            <a:off x="7336495" y="3025236"/>
            <a:ext cx="1226241" cy="13628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EF4CBE7-BA39-12C5-B3BF-E592E1C927ED}"/>
              </a:ext>
            </a:extLst>
          </p:cNvPr>
          <p:cNvCxnSpPr>
            <a:cxnSpLocks/>
          </p:cNvCxnSpPr>
          <p:nvPr/>
        </p:nvCxnSpPr>
        <p:spPr>
          <a:xfrm>
            <a:off x="6828321" y="3738800"/>
            <a:ext cx="5081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49C7F03-4E67-CD4E-9B65-26BBC68A242F}"/>
              </a:ext>
            </a:extLst>
          </p:cNvPr>
          <p:cNvCxnSpPr>
            <a:cxnSpLocks/>
          </p:cNvCxnSpPr>
          <p:nvPr/>
        </p:nvCxnSpPr>
        <p:spPr>
          <a:xfrm>
            <a:off x="8562736" y="3706650"/>
            <a:ext cx="5081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21F7E1C-652D-1FF9-B822-3631BEC62D47}"/>
              </a:ext>
            </a:extLst>
          </p:cNvPr>
          <p:cNvSpPr/>
          <p:nvPr/>
        </p:nvSpPr>
        <p:spPr>
          <a:xfrm>
            <a:off x="-699247" y="1201271"/>
            <a:ext cx="4159623" cy="5157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091666-1A05-D52B-6E2C-F6364D998FBD}"/>
              </a:ext>
            </a:extLst>
          </p:cNvPr>
          <p:cNvSpPr txBox="1"/>
          <p:nvPr/>
        </p:nvSpPr>
        <p:spPr>
          <a:xfrm>
            <a:off x="9164609" y="3495119"/>
            <a:ext cx="146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??????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15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208650-D03A-7D0D-C9C4-44C73CB98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BB94AF-B966-FE04-0150-951D020D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20740"/>
            <a:ext cx="9289462" cy="7319966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0D20756-5CB3-1DCA-5E67-3BDB53072F6A}"/>
              </a:ext>
            </a:extLst>
          </p:cNvPr>
          <p:cNvCxnSpPr/>
          <p:nvPr/>
        </p:nvCxnSpPr>
        <p:spPr>
          <a:xfrm>
            <a:off x="1177925" y="869950"/>
            <a:ext cx="190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E7B317-5FC2-E79E-0A3A-477D2A292F6F}"/>
              </a:ext>
            </a:extLst>
          </p:cNvPr>
          <p:cNvSpPr txBox="1"/>
          <p:nvPr/>
        </p:nvSpPr>
        <p:spPr>
          <a:xfrm>
            <a:off x="5924550" y="3780723"/>
            <a:ext cx="375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DALL-E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文字生圖的人工智慧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畫了一張圖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169FD7-9371-15BC-791F-714100BD026B}"/>
              </a:ext>
            </a:extLst>
          </p:cNvPr>
          <p:cNvSpPr/>
          <p:nvPr/>
        </p:nvSpPr>
        <p:spPr>
          <a:xfrm>
            <a:off x="393290" y="1282993"/>
            <a:ext cx="10960510" cy="717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4FC1E8B-76FE-2D66-B73B-160DF70BE4B2}"/>
              </a:ext>
            </a:extLst>
          </p:cNvPr>
          <p:cNvGrpSpPr/>
          <p:nvPr/>
        </p:nvGrpSpPr>
        <p:grpSpPr>
          <a:xfrm>
            <a:off x="1977971" y="1534223"/>
            <a:ext cx="10017820" cy="6445031"/>
            <a:chOff x="1977971" y="1534223"/>
            <a:chExt cx="10017820" cy="64450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5E4629F-AEF2-2E0A-15CF-BC33D671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971" y="1534223"/>
              <a:ext cx="10017820" cy="64450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7E0713E-E89F-3E7B-92B7-A6D2568FD7E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641" y="2236310"/>
              <a:ext cx="41405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2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81D65-4857-E6C1-1961-E48C83B1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F54E8-1BD5-8589-8414-3125AC64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B7287-E7FD-53D5-B63D-A3A1DCBE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7" y="1406360"/>
            <a:ext cx="11510317" cy="40979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180D57-A4DA-F002-2866-56736662FCA0}"/>
              </a:ext>
            </a:extLst>
          </p:cNvPr>
          <p:cNvSpPr txBox="1"/>
          <p:nvPr/>
        </p:nvSpPr>
        <p:spPr>
          <a:xfrm>
            <a:off x="-475482" y="6358894"/>
            <a:ext cx="1196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https://storage.googleapis.com/deepmind-media/gemini/gemini_v1_5_report.pdf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685789-26FD-B535-513B-1EDC93AB204B}"/>
              </a:ext>
            </a:extLst>
          </p:cNvPr>
          <p:cNvSpPr txBox="1"/>
          <p:nvPr/>
        </p:nvSpPr>
        <p:spPr>
          <a:xfrm>
            <a:off x="271463" y="365125"/>
            <a:ext cx="6334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Gemini</a:t>
            </a:r>
            <a:r>
              <a:rPr lang="zh-TW" altLang="en-US" sz="3200" b="1" u="sng" dirty="0"/>
              <a:t> </a:t>
            </a:r>
            <a:r>
              <a:rPr lang="en-US" altLang="zh-TW" sz="3200" b="1" u="sng" dirty="0"/>
              <a:t>1.5 In-context Learning</a:t>
            </a:r>
            <a:endParaRPr lang="zh-TW" altLang="en-US" sz="3200" b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CFB1D0-4E3D-F2F6-440E-F2FAB7F34B6A}"/>
              </a:ext>
            </a:extLst>
          </p:cNvPr>
          <p:cNvSpPr txBox="1"/>
          <p:nvPr/>
        </p:nvSpPr>
        <p:spPr>
          <a:xfrm>
            <a:off x="10112188" y="5551679"/>
            <a:ext cx="175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89EC58-9C41-E51A-276D-305C161C408C}"/>
              </a:ext>
            </a:extLst>
          </p:cNvPr>
          <p:cNvSpPr/>
          <p:nvPr/>
        </p:nvSpPr>
        <p:spPr>
          <a:xfrm>
            <a:off x="328657" y="2767058"/>
            <a:ext cx="10790984" cy="32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BFC362-E7B4-E8D6-591E-8B78B558416C}"/>
              </a:ext>
            </a:extLst>
          </p:cNvPr>
          <p:cNvSpPr/>
          <p:nvPr/>
        </p:nvSpPr>
        <p:spPr>
          <a:xfrm>
            <a:off x="328657" y="3426379"/>
            <a:ext cx="10790984" cy="32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B8A071-881A-0A94-07FC-4950EEF99DAC}"/>
              </a:ext>
            </a:extLst>
          </p:cNvPr>
          <p:cNvSpPr/>
          <p:nvPr/>
        </p:nvSpPr>
        <p:spPr>
          <a:xfrm>
            <a:off x="353026" y="4172810"/>
            <a:ext cx="10790984" cy="32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5CB754-FC75-D1AF-2E39-75976A90EE20}"/>
              </a:ext>
            </a:extLst>
          </p:cNvPr>
          <p:cNvSpPr/>
          <p:nvPr/>
        </p:nvSpPr>
        <p:spPr>
          <a:xfrm>
            <a:off x="271463" y="4489288"/>
            <a:ext cx="10790984" cy="32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C721E6-2834-1812-69FE-063DF8EB3A6D}"/>
              </a:ext>
            </a:extLst>
          </p:cNvPr>
          <p:cNvSpPr/>
          <p:nvPr/>
        </p:nvSpPr>
        <p:spPr>
          <a:xfrm>
            <a:off x="328657" y="4845332"/>
            <a:ext cx="11567511" cy="70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3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2F53F-FE0C-8DCA-C031-049FD3EF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考考大家的觀念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A86CE-CF49-A43B-D041-74E0162D6573}"/>
              </a:ext>
            </a:extLst>
          </p:cNvPr>
          <p:cNvSpPr/>
          <p:nvPr/>
        </p:nvSpPr>
        <p:spPr>
          <a:xfrm>
            <a:off x="6096000" y="1453512"/>
            <a:ext cx="1879189" cy="13255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BE3A9AD-AE1C-B921-F88C-E65A839905FF}"/>
              </a:ext>
            </a:extLst>
          </p:cNvPr>
          <p:cNvCxnSpPr/>
          <p:nvPr/>
        </p:nvCxnSpPr>
        <p:spPr>
          <a:xfrm>
            <a:off x="5097050" y="2134926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737C0A9-87E9-BB00-B4D8-147A2938B5BD}"/>
              </a:ext>
            </a:extLst>
          </p:cNvPr>
          <p:cNvCxnSpPr/>
          <p:nvPr/>
        </p:nvCxnSpPr>
        <p:spPr>
          <a:xfrm>
            <a:off x="8078640" y="2108296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2720587-A61E-5FA4-D9A2-56BCDCFA3B3D}"/>
              </a:ext>
            </a:extLst>
          </p:cNvPr>
          <p:cNvSpPr/>
          <p:nvPr/>
        </p:nvSpPr>
        <p:spPr>
          <a:xfrm>
            <a:off x="6096000" y="3160059"/>
            <a:ext cx="1879189" cy="13255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E837025-7AB2-9E40-2925-F59554D5809A}"/>
              </a:ext>
            </a:extLst>
          </p:cNvPr>
          <p:cNvCxnSpPr/>
          <p:nvPr/>
        </p:nvCxnSpPr>
        <p:spPr>
          <a:xfrm>
            <a:off x="5097050" y="3841473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29373AA-E080-66A4-42D0-573500E6E673}"/>
              </a:ext>
            </a:extLst>
          </p:cNvPr>
          <p:cNvCxnSpPr/>
          <p:nvPr/>
        </p:nvCxnSpPr>
        <p:spPr>
          <a:xfrm>
            <a:off x="8078640" y="3814843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37051EF-F32D-E7AF-5B8B-D852610F19C8}"/>
              </a:ext>
            </a:extLst>
          </p:cNvPr>
          <p:cNvSpPr/>
          <p:nvPr/>
        </p:nvSpPr>
        <p:spPr>
          <a:xfrm>
            <a:off x="6096000" y="4930152"/>
            <a:ext cx="1879189" cy="13255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CB54620-92DD-D8ED-51E3-F1A9345F394C}"/>
              </a:ext>
            </a:extLst>
          </p:cNvPr>
          <p:cNvCxnSpPr/>
          <p:nvPr/>
        </p:nvCxnSpPr>
        <p:spPr>
          <a:xfrm>
            <a:off x="5097050" y="5611566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7680406-E18A-625B-79DE-F7C58D57095D}"/>
              </a:ext>
            </a:extLst>
          </p:cNvPr>
          <p:cNvCxnSpPr/>
          <p:nvPr/>
        </p:nvCxnSpPr>
        <p:spPr>
          <a:xfrm>
            <a:off x="8078640" y="5584936"/>
            <a:ext cx="861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82E1570-EEFB-A0F5-0D92-A13A8A473D5F}"/>
              </a:ext>
            </a:extLst>
          </p:cNvPr>
          <p:cNvSpPr txBox="1"/>
          <p:nvPr/>
        </p:nvSpPr>
        <p:spPr>
          <a:xfrm>
            <a:off x="460338" y="4186323"/>
            <a:ext cx="2420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Textbook</a:t>
            </a:r>
            <a:endParaRPr lang="zh-TW" altLang="en-US" sz="28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0410ACD-85D3-F88E-2E84-089FC5DA8E38}"/>
              </a:ext>
            </a:extLst>
          </p:cNvPr>
          <p:cNvSpPr txBox="1"/>
          <p:nvPr/>
        </p:nvSpPr>
        <p:spPr>
          <a:xfrm>
            <a:off x="8972889" y="1854675"/>
            <a:ext cx="146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??????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CC0079-DCCA-AF49-45B0-2F9B63EA5892}"/>
              </a:ext>
            </a:extLst>
          </p:cNvPr>
          <p:cNvSpPr txBox="1"/>
          <p:nvPr/>
        </p:nvSpPr>
        <p:spPr>
          <a:xfrm>
            <a:off x="8940429" y="3553233"/>
            <a:ext cx="248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成功翻譯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310A7A-3311-D0A0-7A9A-C9A863A2CB5A}"/>
              </a:ext>
            </a:extLst>
          </p:cNvPr>
          <p:cNvSpPr txBox="1"/>
          <p:nvPr/>
        </p:nvSpPr>
        <p:spPr>
          <a:xfrm>
            <a:off x="9707731" y="4982275"/>
            <a:ext cx="146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??????</a:t>
            </a:r>
            <a:endParaRPr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7CEF943-49C6-B6D4-C1C0-1F67A0132514}"/>
              </a:ext>
            </a:extLst>
          </p:cNvPr>
          <p:cNvSpPr txBox="1"/>
          <p:nvPr/>
        </p:nvSpPr>
        <p:spPr>
          <a:xfrm>
            <a:off x="9675271" y="5681843"/>
            <a:ext cx="248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成功翻譯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57326DF-CDE4-DF19-3CBC-6DED2BEEAECA}"/>
              </a:ext>
            </a:extLst>
          </p:cNvPr>
          <p:cNvSpPr/>
          <p:nvPr/>
        </p:nvSpPr>
        <p:spPr>
          <a:xfrm>
            <a:off x="9142359" y="494147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BEAB497-D485-623E-A33D-B3073EA34FF2}"/>
              </a:ext>
            </a:extLst>
          </p:cNvPr>
          <p:cNvSpPr/>
          <p:nvPr/>
        </p:nvSpPr>
        <p:spPr>
          <a:xfrm>
            <a:off x="9142360" y="56725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D2617A0-24A7-E8B2-463D-B6A7A4B0B929}"/>
              </a:ext>
            </a:extLst>
          </p:cNvPr>
          <p:cNvSpPr/>
          <p:nvPr/>
        </p:nvSpPr>
        <p:spPr>
          <a:xfrm>
            <a:off x="2114720" y="1876890"/>
            <a:ext cx="2881027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Translate </a:t>
            </a:r>
            <a:r>
              <a:rPr lang="en-US" altLang="zh-TW" sz="2400" dirty="0" err="1">
                <a:solidFill>
                  <a:schemeClr val="tx1"/>
                </a:solidFill>
              </a:rPr>
              <a:t>Kalamang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1AC50B32-E394-92B1-328D-F06218825059}"/>
              </a:ext>
            </a:extLst>
          </p:cNvPr>
          <p:cNvSpPr/>
          <p:nvPr/>
        </p:nvSpPr>
        <p:spPr>
          <a:xfrm>
            <a:off x="2119919" y="3593377"/>
            <a:ext cx="2881027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Translate </a:t>
            </a:r>
            <a:r>
              <a:rPr lang="en-US" altLang="zh-TW" sz="2400" dirty="0" err="1">
                <a:solidFill>
                  <a:schemeClr val="tx1"/>
                </a:solidFill>
              </a:rPr>
              <a:t>Kalamang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2717676F-6E05-5014-502E-773A4CCFCBC6}"/>
              </a:ext>
            </a:extLst>
          </p:cNvPr>
          <p:cNvSpPr/>
          <p:nvPr/>
        </p:nvSpPr>
        <p:spPr>
          <a:xfrm>
            <a:off x="2112572" y="5343398"/>
            <a:ext cx="2881027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Translate </a:t>
            </a:r>
            <a:r>
              <a:rPr lang="en-US" altLang="zh-TW" sz="2400" dirty="0" err="1">
                <a:solidFill>
                  <a:schemeClr val="tx1"/>
                </a:solidFill>
              </a:rPr>
              <a:t>Kalamang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11C9C-E9E5-E8AB-14D1-9F8C07A1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5" y="301623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6EB38D41-1181-B9C4-211C-508A01D9F320}"/>
              </a:ext>
            </a:extLst>
          </p:cNvPr>
          <p:cNvSpPr txBox="1"/>
          <p:nvPr/>
        </p:nvSpPr>
        <p:spPr>
          <a:xfrm rot="5400000">
            <a:off x="6629012" y="2961995"/>
            <a:ext cx="84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=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E6C84F0-68FC-462C-D6DB-8CECFF99A61F}"/>
              </a:ext>
            </a:extLst>
          </p:cNvPr>
          <p:cNvSpPr txBox="1"/>
          <p:nvPr/>
        </p:nvSpPr>
        <p:spPr>
          <a:xfrm rot="5400000">
            <a:off x="6652732" y="4670373"/>
            <a:ext cx="84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=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9" grpId="0" animBg="1"/>
      <p:bldP spid="22" grpId="0"/>
      <p:bldP spid="23" grpId="0"/>
      <p:bldP spid="24" grpId="0"/>
      <p:bldP spid="25" grpId="0"/>
      <p:bldP spid="26" grpId="0"/>
      <p:bldP spid="26" grpId="1"/>
      <p:bldP spid="27" grpId="0" animBg="1"/>
      <p:bldP spid="28" grpId="0" animBg="1"/>
      <p:bldP spid="28" grpId="1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5BCCA-4A42-1BE8-5B09-BBD080E5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1DB89-B666-A6EC-8799-408D6E6AC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把任務分多步驟來解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35547AF-246C-0C5E-E192-58790E336630}"/>
              </a:ext>
            </a:extLst>
          </p:cNvPr>
          <p:cNvSpPr/>
          <p:nvPr/>
        </p:nvSpPr>
        <p:spPr>
          <a:xfrm>
            <a:off x="3655839" y="421118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9655FA6-77F4-265E-5AAE-45C11C7A5BAA}"/>
              </a:ext>
            </a:extLst>
          </p:cNvPr>
          <p:cNvCxnSpPr>
            <a:cxnSpLocks/>
          </p:cNvCxnSpPr>
          <p:nvPr/>
        </p:nvCxnSpPr>
        <p:spPr>
          <a:xfrm>
            <a:off x="3017483" y="478053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D399A5F-0569-5A82-BB71-C3D11C891985}"/>
              </a:ext>
            </a:extLst>
          </p:cNvPr>
          <p:cNvCxnSpPr>
            <a:cxnSpLocks/>
          </p:cNvCxnSpPr>
          <p:nvPr/>
        </p:nvCxnSpPr>
        <p:spPr>
          <a:xfrm>
            <a:off x="5174088" y="478053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7F2638-09C0-D248-17E0-8EA4C6E9684C}"/>
              </a:ext>
            </a:extLst>
          </p:cNvPr>
          <p:cNvSpPr/>
          <p:nvPr/>
        </p:nvSpPr>
        <p:spPr>
          <a:xfrm>
            <a:off x="9820845" y="4538993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6E5E6C2-1716-EE78-6DF0-36850E416FAF}"/>
              </a:ext>
            </a:extLst>
          </p:cNvPr>
          <p:cNvSpPr/>
          <p:nvPr/>
        </p:nvSpPr>
        <p:spPr>
          <a:xfrm>
            <a:off x="5812444" y="4538994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4F97CF0-15C4-FAA1-D0D7-3EBAD3277D18}"/>
              </a:ext>
            </a:extLst>
          </p:cNvPr>
          <p:cNvSpPr/>
          <p:nvPr/>
        </p:nvSpPr>
        <p:spPr>
          <a:xfrm>
            <a:off x="7609116" y="4211188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F0E0AC5-3F05-BDD0-E674-C2D7451DC4D6}"/>
              </a:ext>
            </a:extLst>
          </p:cNvPr>
          <p:cNvCxnSpPr>
            <a:cxnSpLocks/>
          </p:cNvCxnSpPr>
          <p:nvPr/>
        </p:nvCxnSpPr>
        <p:spPr>
          <a:xfrm>
            <a:off x="6970760" y="4780531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03DC4BE-FE53-67C5-CE9D-8D0E8656F2DB}"/>
              </a:ext>
            </a:extLst>
          </p:cNvPr>
          <p:cNvCxnSpPr>
            <a:cxnSpLocks/>
          </p:cNvCxnSpPr>
          <p:nvPr/>
        </p:nvCxnSpPr>
        <p:spPr>
          <a:xfrm>
            <a:off x="9127365" y="4780531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E70D120-363C-9530-42F3-B8785C0DE6B3}"/>
              </a:ext>
            </a:extLst>
          </p:cNvPr>
          <p:cNvSpPr/>
          <p:nvPr/>
        </p:nvSpPr>
        <p:spPr>
          <a:xfrm>
            <a:off x="2047802" y="4514372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8767-7E63-1042-5AD4-006972BE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F539A-7491-0E83-8C8B-6C07D9E5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  <a:endParaRPr lang="zh-TW" altLang="en-US" dirty="0"/>
          </a:p>
        </p:txBody>
      </p:sp>
      <p:sp>
        <p:nvSpPr>
          <p:cNvPr id="4" name="圓角矩形 56">
            <a:extLst>
              <a:ext uri="{FF2B5EF4-FFF2-40B4-BE49-F238E27FC236}">
                <a16:creationId xmlns:a16="http://schemas.microsoft.com/office/drawing/2014/main" id="{E3448A99-B6CA-5857-445C-90FEB3F340F2}"/>
              </a:ext>
            </a:extLst>
          </p:cNvPr>
          <p:cNvSpPr/>
          <p:nvPr/>
        </p:nvSpPr>
        <p:spPr>
          <a:xfrm>
            <a:off x="2604219" y="1782318"/>
            <a:ext cx="7086052" cy="1753429"/>
          </a:xfrm>
          <a:prstGeom prst="roundRect">
            <a:avLst>
              <a:gd name="adj" fmla="val 68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BD3985-C914-B17D-6B0D-F99F2C90EEDB}"/>
              </a:ext>
            </a:extLst>
          </p:cNvPr>
          <p:cNvSpPr txBox="1"/>
          <p:nvPr/>
        </p:nvSpPr>
        <p:spPr>
          <a:xfrm>
            <a:off x="838200" y="2243535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任務輸入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480F0DF-9B1E-5C0A-431E-D9678D5A7CB2}"/>
              </a:ext>
            </a:extLst>
          </p:cNvPr>
          <p:cNvCxnSpPr>
            <a:cxnSpLocks/>
          </p:cNvCxnSpPr>
          <p:nvPr/>
        </p:nvCxnSpPr>
        <p:spPr>
          <a:xfrm>
            <a:off x="1767115" y="2668546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B1154C9-7453-B511-8250-F058AF34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39" y="2060744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6C12D61-058B-198C-E579-E150129FDC0D}"/>
              </a:ext>
            </a:extLst>
          </p:cNvPr>
          <p:cNvCxnSpPr>
            <a:cxnSpLocks/>
          </p:cNvCxnSpPr>
          <p:nvPr/>
        </p:nvCxnSpPr>
        <p:spPr>
          <a:xfrm>
            <a:off x="9690271" y="2691477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322C01-3121-7578-940C-97376486EF2C}"/>
              </a:ext>
            </a:extLst>
          </p:cNvPr>
          <p:cNvSpPr txBox="1"/>
          <p:nvPr/>
        </p:nvSpPr>
        <p:spPr>
          <a:xfrm>
            <a:off x="10455659" y="2253047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E42EBD8-0DF7-39A9-66C8-73B64AAC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17" y="1295079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E6B5307-8B3E-03F2-C420-6189BE65B4DD}"/>
              </a:ext>
            </a:extLst>
          </p:cNvPr>
          <p:cNvSpPr txBox="1"/>
          <p:nvPr/>
        </p:nvSpPr>
        <p:spPr>
          <a:xfrm>
            <a:off x="4961947" y="1311877"/>
            <a:ext cx="2408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</a:t>
            </a:r>
          </a:p>
        </p:txBody>
      </p:sp>
      <p:sp>
        <p:nvSpPr>
          <p:cNvPr id="29" name="圓角矩形 56">
            <a:extLst>
              <a:ext uri="{FF2B5EF4-FFF2-40B4-BE49-F238E27FC236}">
                <a16:creationId xmlns:a16="http://schemas.microsoft.com/office/drawing/2014/main" id="{17F9E814-FA98-469B-EFD4-98ABF5527B33}"/>
              </a:ext>
            </a:extLst>
          </p:cNvPr>
          <p:cNvSpPr/>
          <p:nvPr/>
        </p:nvSpPr>
        <p:spPr>
          <a:xfrm>
            <a:off x="2604219" y="4208671"/>
            <a:ext cx="7086052" cy="1753429"/>
          </a:xfrm>
          <a:prstGeom prst="roundRect">
            <a:avLst>
              <a:gd name="adj" fmla="val 68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C1FEF9-0B73-EC5F-D56F-23A7B02DF777}"/>
              </a:ext>
            </a:extLst>
          </p:cNvPr>
          <p:cNvSpPr txBox="1"/>
          <p:nvPr/>
        </p:nvSpPr>
        <p:spPr>
          <a:xfrm>
            <a:off x="838200" y="4669888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任務輸入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4A860A1-C08B-CD56-C71B-109D1F42FED5}"/>
              </a:ext>
            </a:extLst>
          </p:cNvPr>
          <p:cNvCxnSpPr>
            <a:cxnSpLocks/>
          </p:cNvCxnSpPr>
          <p:nvPr/>
        </p:nvCxnSpPr>
        <p:spPr>
          <a:xfrm>
            <a:off x="1767115" y="5094899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6B0DCC1-25B5-F7FE-E771-A68306792630}"/>
              </a:ext>
            </a:extLst>
          </p:cNvPr>
          <p:cNvCxnSpPr>
            <a:cxnSpLocks/>
          </p:cNvCxnSpPr>
          <p:nvPr/>
        </p:nvCxnSpPr>
        <p:spPr>
          <a:xfrm>
            <a:off x="9690271" y="5103316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4E2072-CBFB-8A37-BADF-8153429E4236}"/>
              </a:ext>
            </a:extLst>
          </p:cNvPr>
          <p:cNvSpPr txBox="1"/>
          <p:nvPr/>
        </p:nvSpPr>
        <p:spPr>
          <a:xfrm>
            <a:off x="10455659" y="4679400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67C0998A-427F-B83F-2C0F-EF3395EC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17" y="3629551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FCB58D9-E27B-3854-5735-A429013381AE}"/>
              </a:ext>
            </a:extLst>
          </p:cNvPr>
          <p:cNvSpPr/>
          <p:nvPr/>
        </p:nvSpPr>
        <p:spPr>
          <a:xfrm>
            <a:off x="3263967" y="458193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0965BFD-2ADC-C424-8FDF-8E0C2093EFE9}"/>
              </a:ext>
            </a:extLst>
          </p:cNvPr>
          <p:cNvSpPr/>
          <p:nvPr/>
        </p:nvSpPr>
        <p:spPr>
          <a:xfrm>
            <a:off x="5506840" y="458193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99495FA2-7833-7441-1EAE-5806ECBBFFFB}"/>
              </a:ext>
            </a:extLst>
          </p:cNvPr>
          <p:cNvSpPr/>
          <p:nvPr/>
        </p:nvSpPr>
        <p:spPr>
          <a:xfrm>
            <a:off x="7749713" y="4577920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7B3E5A-D401-88AA-A52B-22CA40AACA1C}"/>
              </a:ext>
            </a:extLst>
          </p:cNvPr>
          <p:cNvCxnSpPr>
            <a:cxnSpLocks/>
          </p:cNvCxnSpPr>
          <p:nvPr/>
        </p:nvCxnSpPr>
        <p:spPr>
          <a:xfrm>
            <a:off x="2604219" y="510172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4D9C9AA6-4498-D2D3-504B-1B42A9FC11F3}"/>
              </a:ext>
            </a:extLst>
          </p:cNvPr>
          <p:cNvCxnSpPr>
            <a:cxnSpLocks/>
          </p:cNvCxnSpPr>
          <p:nvPr/>
        </p:nvCxnSpPr>
        <p:spPr>
          <a:xfrm>
            <a:off x="9097758" y="510172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4F207A-2DBE-BE3C-6965-66DA749AA100}"/>
              </a:ext>
            </a:extLst>
          </p:cNvPr>
          <p:cNvCxnSpPr>
            <a:cxnSpLocks/>
          </p:cNvCxnSpPr>
          <p:nvPr/>
        </p:nvCxnSpPr>
        <p:spPr>
          <a:xfrm>
            <a:off x="4641040" y="5079276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9A42883-9FD7-C9CF-F20F-B7B5C000D08E}"/>
              </a:ext>
            </a:extLst>
          </p:cNvPr>
          <p:cNvCxnSpPr>
            <a:cxnSpLocks/>
          </p:cNvCxnSpPr>
          <p:nvPr/>
        </p:nvCxnSpPr>
        <p:spPr>
          <a:xfrm>
            <a:off x="6905375" y="505292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Image">
            <a:extLst>
              <a:ext uri="{FF2B5EF4-FFF2-40B4-BE49-F238E27FC236}">
                <a16:creationId xmlns:a16="http://schemas.microsoft.com/office/drawing/2014/main" id="{307E57E2-4BDE-90BC-0FCE-EA3EBFC7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59" y="4439479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">
            <a:extLst>
              <a:ext uri="{FF2B5EF4-FFF2-40B4-BE49-F238E27FC236}">
                <a16:creationId xmlns:a16="http://schemas.microsoft.com/office/drawing/2014/main" id="{ECF1A28F-E153-4392-7416-F7FE00B4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15" y="4427618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">
            <a:extLst>
              <a:ext uri="{FF2B5EF4-FFF2-40B4-BE49-F238E27FC236}">
                <a16:creationId xmlns:a16="http://schemas.microsoft.com/office/drawing/2014/main" id="{07BDBDD6-9BAC-A31F-A0F9-96E672DF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67" y="4439479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4" grpId="0"/>
      <p:bldP spid="38" grpId="0" animBg="1"/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F7959-95E3-77F6-425A-24F3D65E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A99D73-C1FF-5BDA-704B-AA609D5B47FE}"/>
              </a:ext>
            </a:extLst>
          </p:cNvPr>
          <p:cNvSpPr txBox="1"/>
          <p:nvPr/>
        </p:nvSpPr>
        <p:spPr>
          <a:xfrm>
            <a:off x="5656819" y="365125"/>
            <a:ext cx="640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Recursive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Reprompting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Revision (Re3)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4A2E26-355A-C3A4-A4C3-F19D9433C068}"/>
              </a:ext>
            </a:extLst>
          </p:cNvPr>
          <p:cNvSpPr txBox="1"/>
          <p:nvPr/>
        </p:nvSpPr>
        <p:spPr>
          <a:xfrm>
            <a:off x="8307572" y="820635"/>
            <a:ext cx="60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https://arxiv.org/abs/2210.06774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AE20B3-B0EE-3755-21DF-C6D1CFD9D0DA}"/>
              </a:ext>
            </a:extLst>
          </p:cNvPr>
          <p:cNvSpPr txBox="1"/>
          <p:nvPr/>
        </p:nvSpPr>
        <p:spPr>
          <a:xfrm>
            <a:off x="838200" y="1918818"/>
            <a:ext cx="195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關於生成式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的報告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78ED3C-83A0-84A1-9C15-46E9E6CD5FCD}"/>
              </a:ext>
            </a:extLst>
          </p:cNvPr>
          <p:cNvCxnSpPr>
            <a:cxnSpLocks/>
          </p:cNvCxnSpPr>
          <p:nvPr/>
        </p:nvCxnSpPr>
        <p:spPr>
          <a:xfrm rot="5400000">
            <a:off x="1571784" y="2967733"/>
            <a:ext cx="497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C3CFE1A4-2DB2-2104-38D1-46D49F86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54" y="3203643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54999C1-4500-F454-15F9-DCBC8ECBDB87}"/>
              </a:ext>
            </a:extLst>
          </p:cNvPr>
          <p:cNvCxnSpPr>
            <a:cxnSpLocks/>
          </p:cNvCxnSpPr>
          <p:nvPr/>
        </p:nvCxnSpPr>
        <p:spPr>
          <a:xfrm>
            <a:off x="2462154" y="3811693"/>
            <a:ext cx="528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CE142E8-2F48-FEDF-92EE-A9AB8E33CE6B}"/>
              </a:ext>
            </a:extLst>
          </p:cNvPr>
          <p:cNvSpPr txBox="1"/>
          <p:nvPr/>
        </p:nvSpPr>
        <p:spPr>
          <a:xfrm>
            <a:off x="930014" y="4492918"/>
            <a:ext cx="173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先寫大綱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FAEC9B2-08FD-E804-1FE8-E1AC1BEB7267}"/>
              </a:ext>
            </a:extLst>
          </p:cNvPr>
          <p:cNvGrpSpPr/>
          <p:nvPr/>
        </p:nvGrpSpPr>
        <p:grpSpPr>
          <a:xfrm>
            <a:off x="2934322" y="2027545"/>
            <a:ext cx="1805326" cy="3202707"/>
            <a:chOff x="5228402" y="2811783"/>
            <a:chExt cx="1805326" cy="3202707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BAA61DB-B2A4-9924-A765-E84268334225}"/>
                </a:ext>
              </a:extLst>
            </p:cNvPr>
            <p:cNvSpPr txBox="1"/>
            <p:nvPr/>
          </p:nvSpPr>
          <p:spPr>
            <a:xfrm>
              <a:off x="5228402" y="2811783"/>
              <a:ext cx="1735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大綱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29E3354-A118-4C09-9389-22FA962E5C17}"/>
                </a:ext>
              </a:extLst>
            </p:cNvPr>
            <p:cNvSpPr txBox="1"/>
            <p:nvPr/>
          </p:nvSpPr>
          <p:spPr>
            <a:xfrm>
              <a:off x="5298533" y="3336834"/>
              <a:ext cx="173519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重要性</a:t>
              </a:r>
              <a:endPara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種類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</a:t>
              </a:r>
              <a:endPara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7" name="Picture 2" descr="Image">
            <a:extLst>
              <a:ext uri="{FF2B5EF4-FFF2-40B4-BE49-F238E27FC236}">
                <a16:creationId xmlns:a16="http://schemas.microsoft.com/office/drawing/2014/main" id="{53906862-1B38-1DBF-BA72-C7BB6DF4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13" y="1639867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0858C7A-AFDB-F297-CC86-428D5A3F6145}"/>
              </a:ext>
            </a:extLst>
          </p:cNvPr>
          <p:cNvCxnSpPr>
            <a:cxnSpLocks/>
          </p:cNvCxnSpPr>
          <p:nvPr/>
        </p:nvCxnSpPr>
        <p:spPr>
          <a:xfrm>
            <a:off x="4483722" y="2770514"/>
            <a:ext cx="40020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CFAE744-0500-2B30-7D25-85ACD19DE0AA}"/>
              </a:ext>
            </a:extLst>
          </p:cNvPr>
          <p:cNvCxnSpPr>
            <a:cxnSpLocks/>
          </p:cNvCxnSpPr>
          <p:nvPr/>
        </p:nvCxnSpPr>
        <p:spPr>
          <a:xfrm>
            <a:off x="4222150" y="3544359"/>
            <a:ext cx="66178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">
            <a:extLst>
              <a:ext uri="{FF2B5EF4-FFF2-40B4-BE49-F238E27FC236}">
                <a16:creationId xmlns:a16="http://schemas.microsoft.com/office/drawing/2014/main" id="{4C482F97-ADD1-501F-EF66-AFBEEE0D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13" y="3109878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">
            <a:extLst>
              <a:ext uri="{FF2B5EF4-FFF2-40B4-BE49-F238E27FC236}">
                <a16:creationId xmlns:a16="http://schemas.microsoft.com/office/drawing/2014/main" id="{84774598-81B5-B0B6-527A-7A9A882E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5" y="526228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FDDC163-2AF4-EEF7-B259-6429F9AA274F}"/>
              </a:ext>
            </a:extLst>
          </p:cNvPr>
          <p:cNvCxnSpPr>
            <a:cxnSpLocks/>
          </p:cNvCxnSpPr>
          <p:nvPr/>
        </p:nvCxnSpPr>
        <p:spPr>
          <a:xfrm>
            <a:off x="6717225" y="2258377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7E185FB-D048-1D7C-2090-50DAE14A72CD}"/>
              </a:ext>
            </a:extLst>
          </p:cNvPr>
          <p:cNvCxnSpPr>
            <a:cxnSpLocks/>
          </p:cNvCxnSpPr>
          <p:nvPr/>
        </p:nvCxnSpPr>
        <p:spPr>
          <a:xfrm>
            <a:off x="6746507" y="373518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5AA29D6-A13F-487D-D095-BDF4FDD92593}"/>
              </a:ext>
            </a:extLst>
          </p:cNvPr>
          <p:cNvCxnSpPr>
            <a:cxnSpLocks/>
          </p:cNvCxnSpPr>
          <p:nvPr/>
        </p:nvCxnSpPr>
        <p:spPr>
          <a:xfrm>
            <a:off x="6736874" y="5887591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5FF27C38-9233-7444-10CC-32AD4A2CC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87" y="15322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BC79C863-DF5D-DCAF-CA96-E2219161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635" y="30982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DF0717D-96F7-12F7-40A0-CBFC452F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87" y="528974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7B32F5B-E198-1451-C27D-64F518C5AF50}"/>
              </a:ext>
            </a:extLst>
          </p:cNvPr>
          <p:cNvCxnSpPr>
            <a:cxnSpLocks/>
          </p:cNvCxnSpPr>
          <p:nvPr/>
        </p:nvCxnSpPr>
        <p:spPr>
          <a:xfrm>
            <a:off x="4203881" y="4238985"/>
            <a:ext cx="67699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9DEBD16-2D32-2479-B1DB-C40E20257907}"/>
              </a:ext>
            </a:extLst>
          </p:cNvPr>
          <p:cNvCxnSpPr>
            <a:cxnSpLocks/>
          </p:cNvCxnSpPr>
          <p:nvPr/>
        </p:nvCxnSpPr>
        <p:spPr>
          <a:xfrm>
            <a:off x="4883931" y="2251801"/>
            <a:ext cx="0" cy="5243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926EC06-C372-CF40-ADDF-5207569C8E6F}"/>
              </a:ext>
            </a:extLst>
          </p:cNvPr>
          <p:cNvCxnSpPr>
            <a:cxnSpLocks/>
          </p:cNvCxnSpPr>
          <p:nvPr/>
        </p:nvCxnSpPr>
        <p:spPr>
          <a:xfrm>
            <a:off x="4898803" y="3544359"/>
            <a:ext cx="0" cy="1908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A3E34AE-0320-CAD5-338A-D61368A4073B}"/>
              </a:ext>
            </a:extLst>
          </p:cNvPr>
          <p:cNvCxnSpPr>
            <a:cxnSpLocks/>
          </p:cNvCxnSpPr>
          <p:nvPr/>
        </p:nvCxnSpPr>
        <p:spPr>
          <a:xfrm>
            <a:off x="4880874" y="4238985"/>
            <a:ext cx="0" cy="16831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56D0B37-89A9-D0F9-5A98-E273F7B4BE0B}"/>
              </a:ext>
            </a:extLst>
          </p:cNvPr>
          <p:cNvCxnSpPr>
            <a:cxnSpLocks/>
          </p:cNvCxnSpPr>
          <p:nvPr/>
        </p:nvCxnSpPr>
        <p:spPr>
          <a:xfrm>
            <a:off x="4880874" y="2246786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B056030-CA44-6D09-D6E1-CCE9A802D411}"/>
              </a:ext>
            </a:extLst>
          </p:cNvPr>
          <p:cNvCxnSpPr>
            <a:cxnSpLocks/>
          </p:cNvCxnSpPr>
          <p:nvPr/>
        </p:nvCxnSpPr>
        <p:spPr>
          <a:xfrm>
            <a:off x="4922113" y="3742419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EFA1436-87B6-DCCE-DD94-E124BAA871B9}"/>
              </a:ext>
            </a:extLst>
          </p:cNvPr>
          <p:cNvCxnSpPr>
            <a:cxnSpLocks/>
          </p:cNvCxnSpPr>
          <p:nvPr/>
        </p:nvCxnSpPr>
        <p:spPr>
          <a:xfrm>
            <a:off x="4922113" y="5934596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13C13BDB-B69B-AF5D-2AEF-01B1D2CE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60" y="2342427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CDB90DE-871C-59A2-EA8B-2E0FFEFA148B}"/>
              </a:ext>
            </a:extLst>
          </p:cNvPr>
          <p:cNvCxnSpPr>
            <a:cxnSpLocks/>
          </p:cNvCxnSpPr>
          <p:nvPr/>
        </p:nvCxnSpPr>
        <p:spPr>
          <a:xfrm>
            <a:off x="10203566" y="3640433"/>
            <a:ext cx="0" cy="11746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F11D65E-F216-223E-F572-AB5467956D54}"/>
              </a:ext>
            </a:extLst>
          </p:cNvPr>
          <p:cNvCxnSpPr>
            <a:cxnSpLocks/>
          </p:cNvCxnSpPr>
          <p:nvPr/>
        </p:nvCxnSpPr>
        <p:spPr>
          <a:xfrm flipH="1">
            <a:off x="6091919" y="4815070"/>
            <a:ext cx="41116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970D557-5002-C5B9-F6CE-AFE0723C6C31}"/>
              </a:ext>
            </a:extLst>
          </p:cNvPr>
          <p:cNvCxnSpPr>
            <a:cxnSpLocks/>
          </p:cNvCxnSpPr>
          <p:nvPr/>
        </p:nvCxnSpPr>
        <p:spPr>
          <a:xfrm>
            <a:off x="6126425" y="4793650"/>
            <a:ext cx="0" cy="468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30D61190-6580-3619-A944-7D90914317C4}"/>
              </a:ext>
            </a:extLst>
          </p:cNvPr>
          <p:cNvSpPr/>
          <p:nvPr/>
        </p:nvSpPr>
        <p:spPr>
          <a:xfrm>
            <a:off x="8825835" y="1532264"/>
            <a:ext cx="624057" cy="2808136"/>
          </a:xfrm>
          <a:prstGeom prst="rightBrace">
            <a:avLst>
              <a:gd name="adj1" fmla="val 33215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5F0E7B4-7464-ABD3-2DE7-1155A21BC454}"/>
              </a:ext>
            </a:extLst>
          </p:cNvPr>
          <p:cNvSpPr txBox="1"/>
          <p:nvPr/>
        </p:nvSpPr>
        <p:spPr>
          <a:xfrm>
            <a:off x="10322424" y="2697746"/>
            <a:ext cx="173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156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18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AA0D-3512-3F60-88DB-ABE3C582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B56ADB-67EA-CC44-88E0-CE747E46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0DE39-BD5C-AE93-217D-7D985F791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為什麼叫模型思考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(Chain of Thought,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或解釋會有用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685E974-4E3B-99CB-7818-BC919CC235F2}"/>
              </a:ext>
            </a:extLst>
          </p:cNvPr>
          <p:cNvSpPr/>
          <p:nvPr/>
        </p:nvSpPr>
        <p:spPr>
          <a:xfrm>
            <a:off x="6329011" y="2605573"/>
            <a:ext cx="1518249" cy="10281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55112D2-E545-ACD0-BA90-AE1A5556E905}"/>
              </a:ext>
            </a:extLst>
          </p:cNvPr>
          <p:cNvCxnSpPr>
            <a:cxnSpLocks/>
          </p:cNvCxnSpPr>
          <p:nvPr/>
        </p:nvCxnSpPr>
        <p:spPr>
          <a:xfrm>
            <a:off x="5707909" y="3142925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28AD51D-3FAC-5F2F-7C9A-A21B13589317}"/>
              </a:ext>
            </a:extLst>
          </p:cNvPr>
          <p:cNvCxnSpPr>
            <a:cxnSpLocks/>
          </p:cNvCxnSpPr>
          <p:nvPr/>
        </p:nvCxnSpPr>
        <p:spPr>
          <a:xfrm>
            <a:off x="7864514" y="3142925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F2EC71B-BCE8-D557-05FC-47619150E266}"/>
              </a:ext>
            </a:extLst>
          </p:cNvPr>
          <p:cNvSpPr/>
          <p:nvPr/>
        </p:nvSpPr>
        <p:spPr>
          <a:xfrm>
            <a:off x="8502870" y="2901387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0F9E1CE-1E74-F2E6-90DA-A26D5334DEE9}"/>
              </a:ext>
            </a:extLst>
          </p:cNvPr>
          <p:cNvSpPr/>
          <p:nvPr/>
        </p:nvSpPr>
        <p:spPr>
          <a:xfrm>
            <a:off x="4076926" y="2876765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8D3AF2-C4B5-C61D-811E-EBFBFBBFD75D}"/>
              </a:ext>
            </a:extLst>
          </p:cNvPr>
          <p:cNvSpPr/>
          <p:nvPr/>
        </p:nvSpPr>
        <p:spPr>
          <a:xfrm>
            <a:off x="10342903" y="2912623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88A2EB-5E47-3004-0F1D-C2DF75762473}"/>
              </a:ext>
            </a:extLst>
          </p:cNvPr>
          <p:cNvSpPr txBox="1"/>
          <p:nvPr/>
        </p:nvSpPr>
        <p:spPr>
          <a:xfrm>
            <a:off x="4051639" y="2374741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數學問題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843D10-66BA-E698-FA0C-75C61FE83B1E}"/>
              </a:ext>
            </a:extLst>
          </p:cNvPr>
          <p:cNvSpPr txBox="1"/>
          <p:nvPr/>
        </p:nvSpPr>
        <p:spPr>
          <a:xfrm>
            <a:off x="8640891" y="2439722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FD3541-97EC-DC7F-EB94-EBAF72ABB8C1}"/>
              </a:ext>
            </a:extLst>
          </p:cNvPr>
          <p:cNvSpPr txBox="1"/>
          <p:nvPr/>
        </p:nvSpPr>
        <p:spPr>
          <a:xfrm>
            <a:off x="10135868" y="245042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57045AB-AD6C-6652-8E3D-7166FCF6511C}"/>
              </a:ext>
            </a:extLst>
          </p:cNvPr>
          <p:cNvSpPr/>
          <p:nvPr/>
        </p:nvSpPr>
        <p:spPr>
          <a:xfrm>
            <a:off x="6363517" y="4167348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598E29-6F61-1FFC-7344-825A0FECFD0F}"/>
              </a:ext>
            </a:extLst>
          </p:cNvPr>
          <p:cNvCxnSpPr>
            <a:cxnSpLocks/>
          </p:cNvCxnSpPr>
          <p:nvPr/>
        </p:nvCxnSpPr>
        <p:spPr>
          <a:xfrm>
            <a:off x="5725161" y="4736691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86C72D6-51AA-0694-6EEE-D4EF1DA3F187}"/>
              </a:ext>
            </a:extLst>
          </p:cNvPr>
          <p:cNvCxnSpPr>
            <a:cxnSpLocks/>
          </p:cNvCxnSpPr>
          <p:nvPr/>
        </p:nvCxnSpPr>
        <p:spPr>
          <a:xfrm>
            <a:off x="7881766" y="4736691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6E4C6FE-C040-56AD-1D59-70E59EEC3F42}"/>
              </a:ext>
            </a:extLst>
          </p:cNvPr>
          <p:cNvSpPr/>
          <p:nvPr/>
        </p:nvSpPr>
        <p:spPr>
          <a:xfrm>
            <a:off x="8520122" y="4495153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F9F4A9-8FD4-A5A9-FCC9-3CEAE16D672A}"/>
              </a:ext>
            </a:extLst>
          </p:cNvPr>
          <p:cNvSpPr/>
          <p:nvPr/>
        </p:nvSpPr>
        <p:spPr>
          <a:xfrm>
            <a:off x="4094178" y="4470531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255882-79E0-246B-A7ED-82329028C037}"/>
              </a:ext>
            </a:extLst>
          </p:cNvPr>
          <p:cNvSpPr txBox="1"/>
          <p:nvPr/>
        </p:nvSpPr>
        <p:spPr>
          <a:xfrm>
            <a:off x="4068891" y="396850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數學問題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5F2A04-C08C-1296-8DB5-A6A803DA10B1}"/>
              </a:ext>
            </a:extLst>
          </p:cNvPr>
          <p:cNvSpPr txBox="1"/>
          <p:nvPr/>
        </p:nvSpPr>
        <p:spPr>
          <a:xfrm>
            <a:off x="8658143" y="4033488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列式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873EE4-6C9C-BBD7-4462-21F748BA76DE}"/>
              </a:ext>
            </a:extLst>
          </p:cNvPr>
          <p:cNvSpPr txBox="1"/>
          <p:nvPr/>
        </p:nvSpPr>
        <p:spPr>
          <a:xfrm rot="5400000">
            <a:off x="2937059" y="3565975"/>
            <a:ext cx="4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=</a:t>
            </a:r>
            <a:endParaRPr lang="zh-TW" altLang="en-US" sz="3200" b="1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9467DE2-889B-DC3E-9C67-F529003CD3C0}"/>
              </a:ext>
            </a:extLst>
          </p:cNvPr>
          <p:cNvSpPr/>
          <p:nvPr/>
        </p:nvSpPr>
        <p:spPr>
          <a:xfrm>
            <a:off x="6384363" y="5429240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965E2C1-7E86-FECE-D215-1F3824597C33}"/>
              </a:ext>
            </a:extLst>
          </p:cNvPr>
          <p:cNvCxnSpPr>
            <a:cxnSpLocks/>
          </p:cNvCxnSpPr>
          <p:nvPr/>
        </p:nvCxnSpPr>
        <p:spPr>
          <a:xfrm>
            <a:off x="5746007" y="5998583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40607BB-DF8C-0952-7B3C-DEED419FBB1D}"/>
              </a:ext>
            </a:extLst>
          </p:cNvPr>
          <p:cNvCxnSpPr>
            <a:cxnSpLocks/>
          </p:cNvCxnSpPr>
          <p:nvPr/>
        </p:nvCxnSpPr>
        <p:spPr>
          <a:xfrm>
            <a:off x="7902612" y="5998583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C5E7BAB-3772-32B9-4AAC-EA58A2751637}"/>
              </a:ext>
            </a:extLst>
          </p:cNvPr>
          <p:cNvSpPr/>
          <p:nvPr/>
        </p:nvSpPr>
        <p:spPr>
          <a:xfrm>
            <a:off x="4009493" y="5730326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2AF55A7-C9E6-0F9B-8219-311502B356A6}"/>
              </a:ext>
            </a:extLst>
          </p:cNvPr>
          <p:cNvSpPr/>
          <p:nvPr/>
        </p:nvSpPr>
        <p:spPr>
          <a:xfrm>
            <a:off x="2361593" y="5719648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12E25BF-513C-A8EF-985C-9D5FB0031CF9}"/>
              </a:ext>
            </a:extLst>
          </p:cNvPr>
          <p:cNvSpPr/>
          <p:nvPr/>
        </p:nvSpPr>
        <p:spPr>
          <a:xfrm>
            <a:off x="8558222" y="5676017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C833FE-B6AC-6012-C41F-32656CDBFFF0}"/>
              </a:ext>
            </a:extLst>
          </p:cNvPr>
          <p:cNvSpPr txBox="1"/>
          <p:nvPr/>
        </p:nvSpPr>
        <p:spPr>
          <a:xfrm>
            <a:off x="8351187" y="519840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0A70B37-52BD-41F8-BCA1-753701417A53}"/>
              </a:ext>
            </a:extLst>
          </p:cNvPr>
          <p:cNvSpPr txBox="1"/>
          <p:nvPr/>
        </p:nvSpPr>
        <p:spPr>
          <a:xfrm>
            <a:off x="4123898" y="5231578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63C64D-3E64-B5FD-355C-7B88D21763CF}"/>
              </a:ext>
            </a:extLst>
          </p:cNvPr>
          <p:cNvSpPr txBox="1"/>
          <p:nvPr/>
        </p:nvSpPr>
        <p:spPr>
          <a:xfrm>
            <a:off x="4123898" y="663886"/>
            <a:ext cx="772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這就是為什麼模型思考對現在的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GPT3.5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幫助不大，因為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GPT3.5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解數學題都預設會列式了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86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7" grpId="0" animBg="1"/>
      <p:bldP spid="18" grpId="0" animBg="1"/>
      <p:bldP spid="19" grpId="0"/>
      <p:bldP spid="20" grpId="0"/>
      <p:bldP spid="21" grpId="0"/>
      <p:bldP spid="23" grpId="0" animBg="1"/>
      <p:bldP spid="26" grpId="0" animBg="1"/>
      <p:bldP spid="27" grpId="0" animBg="1"/>
      <p:bldP spid="30" grpId="0" animBg="1"/>
      <p:bldP spid="31" grpId="0"/>
      <p:bldP spid="32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CFC86-8EA4-F2FF-E4E5-66078955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A314541-8F86-6696-7D43-13034730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409" y="1450677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40A58E-F3AE-F4F5-C706-865F3D8DDFA9}"/>
              </a:ext>
            </a:extLst>
          </p:cNvPr>
          <p:cNvSpPr txBox="1"/>
          <p:nvPr/>
        </p:nvSpPr>
        <p:spPr>
          <a:xfrm>
            <a:off x="568048" y="2483031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任務輸入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432D9C-D04B-D8D2-9460-458F4B0372DE}"/>
              </a:ext>
            </a:extLst>
          </p:cNvPr>
          <p:cNvCxnSpPr>
            <a:cxnSpLocks/>
          </p:cNvCxnSpPr>
          <p:nvPr/>
        </p:nvCxnSpPr>
        <p:spPr>
          <a:xfrm>
            <a:off x="1496963" y="2908042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FD1310-DC4C-7F52-7174-1926EC8502D3}"/>
              </a:ext>
            </a:extLst>
          </p:cNvPr>
          <p:cNvSpPr txBox="1"/>
          <p:nvPr/>
        </p:nvSpPr>
        <p:spPr>
          <a:xfrm>
            <a:off x="5433181" y="2500960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53D2923-7A0B-E6E4-1BC4-8325E4B706E6}"/>
              </a:ext>
            </a:extLst>
          </p:cNvPr>
          <p:cNvCxnSpPr>
            <a:cxnSpLocks/>
          </p:cNvCxnSpPr>
          <p:nvPr/>
        </p:nvCxnSpPr>
        <p:spPr>
          <a:xfrm>
            <a:off x="9558806" y="2897034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6A636721-D64E-456B-9AA6-5C4A55EE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860" y="1431385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ACBBE4-AA55-C234-6ED9-CEB6DAD07BA5}"/>
              </a:ext>
            </a:extLst>
          </p:cNvPr>
          <p:cNvSpPr txBox="1"/>
          <p:nvPr/>
        </p:nvSpPr>
        <p:spPr>
          <a:xfrm>
            <a:off x="-62896" y="3738475"/>
            <a:ext cx="1115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就好像你考試時寫完考卷後，再檢查一次可以檢查出錯誤來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8105EB-B73D-78CE-5669-B4F9D9BE734C}"/>
              </a:ext>
            </a:extLst>
          </p:cNvPr>
          <p:cNvSpPr/>
          <p:nvPr/>
        </p:nvSpPr>
        <p:spPr>
          <a:xfrm>
            <a:off x="2425878" y="2257636"/>
            <a:ext cx="2075321" cy="13255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D37D925-7C66-DCDB-9D2C-8578A7D4D1AA}"/>
              </a:ext>
            </a:extLst>
          </p:cNvPr>
          <p:cNvCxnSpPr>
            <a:cxnSpLocks/>
          </p:cNvCxnSpPr>
          <p:nvPr/>
        </p:nvCxnSpPr>
        <p:spPr>
          <a:xfrm>
            <a:off x="4554986" y="2916459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31215EE-ACFB-269C-EEC7-E5ABD4F466B2}"/>
              </a:ext>
            </a:extLst>
          </p:cNvPr>
          <p:cNvCxnSpPr>
            <a:cxnSpLocks/>
          </p:cNvCxnSpPr>
          <p:nvPr/>
        </p:nvCxnSpPr>
        <p:spPr>
          <a:xfrm>
            <a:off x="6410049" y="2897034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48CCF06-28E1-E081-3339-6224C5083077}"/>
              </a:ext>
            </a:extLst>
          </p:cNvPr>
          <p:cNvSpPr/>
          <p:nvPr/>
        </p:nvSpPr>
        <p:spPr>
          <a:xfrm>
            <a:off x="7338964" y="2246628"/>
            <a:ext cx="2075321" cy="13255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EA53164-CBC8-0CD5-E6C1-9B9B685E0C0C}"/>
              </a:ext>
            </a:extLst>
          </p:cNvPr>
          <p:cNvSpPr txBox="1"/>
          <p:nvPr/>
        </p:nvSpPr>
        <p:spPr>
          <a:xfrm>
            <a:off x="9575685" y="2481535"/>
            <a:ext cx="242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檢查後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輸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E032E19-2237-B2EB-D7E4-02562BCCECF3}"/>
              </a:ext>
            </a:extLst>
          </p:cNvPr>
          <p:cNvSpPr txBox="1"/>
          <p:nvPr/>
        </p:nvSpPr>
        <p:spPr>
          <a:xfrm>
            <a:off x="579801" y="4322490"/>
            <a:ext cx="1115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有很多問題是得到答案難，但驗證答案是否正確容易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4EBAF39-D5EF-9BF1-010A-892405D3F870}"/>
              </a:ext>
            </a:extLst>
          </p:cNvPr>
          <p:cNvSpPr txBox="1"/>
          <p:nvPr/>
        </p:nvSpPr>
        <p:spPr>
          <a:xfrm>
            <a:off x="617313" y="5083710"/>
            <a:ext cx="10736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現在籠子裡有雞和兔子在一起。從上面數一共有三十五個頭，從下面數一共有九十四隻腳，問一共有多少隻雞、多少隻兔子？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EC3E726-2D84-2CA0-559E-2243ECC77700}"/>
              </a:ext>
            </a:extLst>
          </p:cNvPr>
          <p:cNvSpPr txBox="1"/>
          <p:nvPr/>
        </p:nvSpPr>
        <p:spPr>
          <a:xfrm>
            <a:off x="6209543" y="6031210"/>
            <a:ext cx="33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隻雞、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隻兔子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98E55F7-32CA-FB33-1F13-12F0C700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260" y="554310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032A3D9-4CCF-BB72-04FA-3B967124BCEC}"/>
              </a:ext>
            </a:extLst>
          </p:cNvPr>
          <p:cNvSpPr txBox="1"/>
          <p:nvPr/>
        </p:nvSpPr>
        <p:spPr>
          <a:xfrm>
            <a:off x="7696200" y="365125"/>
            <a:ext cx="4041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擬人的講法：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語言模型可以自我反省</a:t>
            </a:r>
          </a:p>
        </p:txBody>
      </p:sp>
    </p:spTree>
    <p:extLst>
      <p:ext uri="{BB962C8B-B14F-4D97-AF65-F5344CB8AC3E}">
        <p14:creationId xmlns:p14="http://schemas.microsoft.com/office/powerpoint/2010/main" val="34063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 animBg="1"/>
      <p:bldP spid="29" grpId="0"/>
      <p:bldP spid="30" grpId="0"/>
      <p:bldP spid="33" grpId="0"/>
      <p:bldP spid="3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C479-ABC0-9ACA-D94D-ECCB52B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192E8-0EBD-944F-4EC0-0326346B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EB525-BC09-F2ED-0C72-F57E32D5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4E064B-7CC1-30ED-70DC-F0915C8C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73946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6AB97-9F74-08F9-3ECA-ECEBBDF9813E}"/>
              </a:ext>
            </a:extLst>
          </p:cNvPr>
          <p:cNvSpPr txBox="1"/>
          <p:nvPr/>
        </p:nvSpPr>
        <p:spPr>
          <a:xfrm>
            <a:off x="838200" y="42528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70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9D97-3E8C-0423-6416-AEE4F3F2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55F0F-ED3C-B677-D139-A77469C9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84175E-418D-0DA5-0207-2985570E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F24E38-B155-5473-7E03-260636FA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8" y="0"/>
            <a:ext cx="11788724" cy="6702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BD9300-A98C-EAD5-E28E-C253B5D7E53B}"/>
              </a:ext>
            </a:extLst>
          </p:cNvPr>
          <p:cNvSpPr/>
          <p:nvPr/>
        </p:nvSpPr>
        <p:spPr>
          <a:xfrm>
            <a:off x="-1314450" y="1027906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482C-40EF-0B9A-6CD4-0F85C570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54FA4-0020-8146-FF62-C9DEE557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904F0-7605-E37B-312D-C27255E8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A830EA-7B45-C4AA-0ED3-00E42768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7" y="467774"/>
            <a:ext cx="11513245" cy="59224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68A4BC-FF78-525B-8E6B-0F833EF1070F}"/>
              </a:ext>
            </a:extLst>
          </p:cNvPr>
          <p:cNvSpPr/>
          <p:nvPr/>
        </p:nvSpPr>
        <p:spPr>
          <a:xfrm>
            <a:off x="-1712657" y="1423861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9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85D250E-BEA7-E8A1-D64F-9B9C0F58300F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311E049-91A7-F5E2-9C62-FD09C0DC8BB9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091E9F4-BABF-AB8A-6048-99AD5C8CEE8F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EF50EAC-0540-B160-AC71-2FE1B56F800A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56A437F-41F1-8CF4-0808-5AA408C1A903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D14A1D-0215-02E0-5C2F-12671F339C11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0E8C52F-971F-419E-F6B1-95B9A75ABA96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2D2117-10B9-C27F-FFD3-55AA4E658171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F3C7DD2-CAB6-0ADD-F16B-71184BB8ECB7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DF5328F-9AD4-EC45-15C1-3086DA2855FD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7D000B-269F-657F-3475-2582F0FAB1D3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0178D99-D4D3-C6C9-B29E-3119365D0FB6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81818A4-BC01-3A78-38FD-3C059272BFEB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2253BD5-9E3A-09D4-2938-EE2A5C16821A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605A12D-3265-4C48-6327-1467083C7C2E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FE1B0C7-BBF7-6522-40DB-709BF34A0C3B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BE63F68-0BE9-3644-67AA-FA471E4C6745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64C223F-934F-FC73-8B70-AC718753A41C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C561FDC0-E135-C0B9-98C5-0E370213AB89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A7BCAC1-DFF3-D9E3-1103-ECA4A205E230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EBF957-18ED-4715-4FF1-0B275BD2F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22B400D-1284-0CBA-7CE4-82A482B6E621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235912-AEB1-E9D6-8E19-234094F1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14DE15-4C52-5F2E-507F-DBCF4239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3465FC9-E8E2-DB68-805B-5C054E6BD63A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07A2B-986A-8605-5304-C0DF104B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863FC16-B9AD-4973-4C65-0F270085436A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5FEC1E6-3CB3-6C81-6345-CF3F81013AFD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1D0BD16-286E-0FF5-768B-AB16CE3014E5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1A86867-0F57-2798-D3D9-563728420D0E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8D7A1D1-94FA-DCBA-3FF2-1C8B8FF004DD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890E6E-6AFD-8FBD-004C-57F60DCDEA0D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4</a:t>
            </a:r>
            <a:endParaRPr lang="zh-TW" altLang="en-US" sz="28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1CDDC86-9BAF-15A0-81C3-F4CC0E248FD0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5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65BCD3-A5E8-1CB1-2867-23217F2BDC54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31951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71A5-A215-C791-CC77-2BD886C8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75ECC-ACFD-3C0C-240A-17B4FFF9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4FC8C5-214E-BDE1-FCFC-009F786A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26D4B8-C9B0-6D36-A884-BD56463B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8" y="1469215"/>
            <a:ext cx="9978483" cy="51603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2263A4-C717-B5EA-86F9-D70360466B0B}"/>
              </a:ext>
            </a:extLst>
          </p:cNvPr>
          <p:cNvSpPr txBox="1"/>
          <p:nvPr/>
        </p:nvSpPr>
        <p:spPr>
          <a:xfrm>
            <a:off x="640976" y="3429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GPT-3.5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5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7CEB-0AF8-E5D6-BE25-5CC70738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E83D9-57D6-577C-6458-A0B0194B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6F569-537C-F322-BFDE-3309CC73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D61C5E-62AA-5221-7B38-64CEF541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8" y="1465339"/>
            <a:ext cx="9855703" cy="5653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7414BE-3793-2E04-5C1F-F41D565FFB55}"/>
              </a:ext>
            </a:extLst>
          </p:cNvPr>
          <p:cNvSpPr/>
          <p:nvPr/>
        </p:nvSpPr>
        <p:spPr>
          <a:xfrm>
            <a:off x="-1204332" y="3429000"/>
            <a:ext cx="19046283" cy="478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31D9-8B14-1E79-5B25-BE7DF3E8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87C3B7-3B03-2840-9346-312C14A3B8B5}"/>
              </a:ext>
            </a:extLst>
          </p:cNvPr>
          <p:cNvSpPr txBox="1"/>
          <p:nvPr/>
        </p:nvSpPr>
        <p:spPr>
          <a:xfrm>
            <a:off x="8201343" y="783453"/>
            <a:ext cx="341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https://arxiv.org/abs/2212.08073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15BE11-30DB-4136-6735-14C238FF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7" y="1414861"/>
            <a:ext cx="11634695" cy="13528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BA7B98-E109-41E0-66D9-4B4B98B878A0}"/>
              </a:ext>
            </a:extLst>
          </p:cNvPr>
          <p:cNvSpPr txBox="1"/>
          <p:nvPr/>
        </p:nvSpPr>
        <p:spPr>
          <a:xfrm>
            <a:off x="9530080" y="2403549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先不要給人看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EABFC2-DE3F-B4C9-28A5-569C5282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7" y="3029808"/>
            <a:ext cx="11466633" cy="153137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C5C42D-AA29-B9CA-2998-11FB477374E5}"/>
              </a:ext>
            </a:extLst>
          </p:cNvPr>
          <p:cNvSpPr txBox="1"/>
          <p:nvPr/>
        </p:nvSpPr>
        <p:spPr>
          <a:xfrm>
            <a:off x="487358" y="162830"/>
            <a:ext cx="981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Constitutional AI: Harmlessness from AI Feedback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799CB04-E533-E296-C232-1EE7F160B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49" y="4742541"/>
            <a:ext cx="11321168" cy="14011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8FEBCF-EEA8-A2E2-6CFB-6333D0A59ED4}"/>
              </a:ext>
            </a:extLst>
          </p:cNvPr>
          <p:cNvSpPr txBox="1"/>
          <p:nvPr/>
        </p:nvSpPr>
        <p:spPr>
          <a:xfrm>
            <a:off x="9225885" y="6143737"/>
            <a:ext cx="264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人類真正看到的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CCE8EE4-8761-696E-7955-034CD880883B}"/>
              </a:ext>
            </a:extLst>
          </p:cNvPr>
          <p:cNvSpPr/>
          <p:nvPr/>
        </p:nvSpPr>
        <p:spPr>
          <a:xfrm>
            <a:off x="477717" y="5486400"/>
            <a:ext cx="11393900" cy="65733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7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ABA-750F-2DF4-B488-23F3F93D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57F03-8E1A-08CC-CD25-AE604FE9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F6F5EB-DDDA-9D10-63F2-6E848D9FE3AC}"/>
              </a:ext>
            </a:extLst>
          </p:cNvPr>
          <p:cNvSpPr txBox="1"/>
          <p:nvPr/>
        </p:nvSpPr>
        <p:spPr>
          <a:xfrm>
            <a:off x="1001132" y="2157279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7E62658-F287-761A-E1C9-49DF4F0C9099}"/>
              </a:ext>
            </a:extLst>
          </p:cNvPr>
          <p:cNvCxnSpPr>
            <a:cxnSpLocks/>
          </p:cNvCxnSpPr>
          <p:nvPr/>
        </p:nvCxnSpPr>
        <p:spPr>
          <a:xfrm>
            <a:off x="2820151" y="2332985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EBC4648-4374-7764-DF75-5EB5AC82217F}"/>
              </a:ext>
            </a:extLst>
          </p:cNvPr>
          <p:cNvSpPr/>
          <p:nvPr/>
        </p:nvSpPr>
        <p:spPr>
          <a:xfrm>
            <a:off x="3381372" y="1747303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79D67B-A0D5-6D12-5FAA-4A301AFC5F10}"/>
              </a:ext>
            </a:extLst>
          </p:cNvPr>
          <p:cNvSpPr txBox="1"/>
          <p:nvPr/>
        </p:nvSpPr>
        <p:spPr>
          <a:xfrm>
            <a:off x="5200391" y="1733540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F42BB6F-B856-3E70-7BB1-7236A905C6D5}"/>
              </a:ext>
            </a:extLst>
          </p:cNvPr>
          <p:cNvCxnSpPr>
            <a:cxnSpLocks/>
          </p:cNvCxnSpPr>
          <p:nvPr/>
        </p:nvCxnSpPr>
        <p:spPr>
          <a:xfrm>
            <a:off x="7213216" y="2295217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A13FFE2-852D-7B67-3150-E80BE7500072}"/>
              </a:ext>
            </a:extLst>
          </p:cNvPr>
          <p:cNvSpPr/>
          <p:nvPr/>
        </p:nvSpPr>
        <p:spPr>
          <a:xfrm>
            <a:off x="7774437" y="1709535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A5BB205-B0E2-384C-24F5-8F7D5B5E44C9}"/>
              </a:ext>
            </a:extLst>
          </p:cNvPr>
          <p:cNvCxnSpPr>
            <a:cxnSpLocks/>
          </p:cNvCxnSpPr>
          <p:nvPr/>
        </p:nvCxnSpPr>
        <p:spPr>
          <a:xfrm>
            <a:off x="4724333" y="2295217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BE86F07-6833-BAE4-964E-BD48AC4F84DD}"/>
              </a:ext>
            </a:extLst>
          </p:cNvPr>
          <p:cNvSpPr txBox="1"/>
          <p:nvPr/>
        </p:nvSpPr>
        <p:spPr>
          <a:xfrm>
            <a:off x="5198576" y="2148319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玫瑰花節的介紹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D1DE43-0EB9-4740-A086-6168EF759A3F}"/>
              </a:ext>
            </a:extLst>
          </p:cNvPr>
          <p:cNvSpPr txBox="1"/>
          <p:nvPr/>
        </p:nvSpPr>
        <p:spPr>
          <a:xfrm>
            <a:off x="5235517" y="2547467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請檢查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4BBCAE-B8EF-C3B6-740B-609208EEED3E}"/>
              </a:ext>
            </a:extLst>
          </p:cNvPr>
          <p:cNvSpPr txBox="1"/>
          <p:nvPr/>
        </p:nvSpPr>
        <p:spPr>
          <a:xfrm>
            <a:off x="9702099" y="2102872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沒有玫瑰花節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72790D8-7450-0E99-09E9-DB19F5045CBC}"/>
              </a:ext>
            </a:extLst>
          </p:cNvPr>
          <p:cNvCxnSpPr>
            <a:cxnSpLocks/>
          </p:cNvCxnSpPr>
          <p:nvPr/>
        </p:nvCxnSpPr>
        <p:spPr>
          <a:xfrm>
            <a:off x="9117398" y="228753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4DE5D0-2211-436D-FA16-4D7404EBABDB}"/>
              </a:ext>
            </a:extLst>
          </p:cNvPr>
          <p:cNvSpPr txBox="1"/>
          <p:nvPr/>
        </p:nvSpPr>
        <p:spPr>
          <a:xfrm>
            <a:off x="6798092" y="2916799"/>
            <a:ext cx="32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自我反省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26784-5AE4-1601-F347-02EFAE1BC36C}"/>
              </a:ext>
            </a:extLst>
          </p:cNvPr>
          <p:cNvSpPr txBox="1"/>
          <p:nvPr/>
        </p:nvSpPr>
        <p:spPr>
          <a:xfrm>
            <a:off x="1001132" y="3933002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4C9E9-3ED5-25E9-9085-1E3814F817C6}"/>
              </a:ext>
            </a:extLst>
          </p:cNvPr>
          <p:cNvCxnSpPr>
            <a:cxnSpLocks/>
          </p:cNvCxnSpPr>
          <p:nvPr/>
        </p:nvCxnSpPr>
        <p:spPr>
          <a:xfrm>
            <a:off x="2820151" y="410870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00D6A98-C186-BF0F-F949-AB8D69136D48}"/>
              </a:ext>
            </a:extLst>
          </p:cNvPr>
          <p:cNvSpPr/>
          <p:nvPr/>
        </p:nvSpPr>
        <p:spPr>
          <a:xfrm>
            <a:off x="3381372" y="3523026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F6B5ACD-99C9-1D9E-5756-116CA25A68CF}"/>
              </a:ext>
            </a:extLst>
          </p:cNvPr>
          <p:cNvSpPr txBox="1"/>
          <p:nvPr/>
        </p:nvSpPr>
        <p:spPr>
          <a:xfrm>
            <a:off x="519940" y="3182663"/>
            <a:ext cx="190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再一次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CA69857-5419-7162-BD81-CA2B2F8575E7}"/>
              </a:ext>
            </a:extLst>
          </p:cNvPr>
          <p:cNvCxnSpPr>
            <a:cxnSpLocks/>
          </p:cNvCxnSpPr>
          <p:nvPr/>
        </p:nvCxnSpPr>
        <p:spPr>
          <a:xfrm>
            <a:off x="4903045" y="410870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41C0B2-B701-C6DE-A53D-E33D44F8A4CD}"/>
              </a:ext>
            </a:extLst>
          </p:cNvPr>
          <p:cNvSpPr txBox="1"/>
          <p:nvPr/>
        </p:nvSpPr>
        <p:spPr>
          <a:xfrm>
            <a:off x="5730758" y="3640236"/>
            <a:ext cx="296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玫瑰花節的介紹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360F54-4912-06F3-3E96-4161C8C30198}"/>
              </a:ext>
            </a:extLst>
          </p:cNvPr>
          <p:cNvSpPr txBox="1"/>
          <p:nvPr/>
        </p:nvSpPr>
        <p:spPr>
          <a:xfrm>
            <a:off x="5749808" y="4187669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沒有玫瑰花節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D38F33-35A5-26AB-C1F0-38EF361BBB01}"/>
              </a:ext>
            </a:extLst>
          </p:cNvPr>
          <p:cNvSpPr txBox="1"/>
          <p:nvPr/>
        </p:nvSpPr>
        <p:spPr>
          <a:xfrm>
            <a:off x="8450859" y="3702170"/>
            <a:ext cx="190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語言模型會怎麼回應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4FE4ED-0AE2-8AA8-BDDF-E84BFF6F342A}"/>
              </a:ext>
            </a:extLst>
          </p:cNvPr>
          <p:cNvSpPr txBox="1"/>
          <p:nvPr/>
        </p:nvSpPr>
        <p:spPr>
          <a:xfrm>
            <a:off x="2032924" y="5368202"/>
            <a:ext cx="857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反省的過程中沒有任何模型被訓練，函式是固定的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70AC48-2348-04F0-1888-00797F2E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86" y="1268576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C7AE25A-D3CA-C694-9143-E545581A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77" y="1268576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0E763C76-45DC-A47D-113F-BEF9F28C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66" y="3043365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B08A78-EE11-AEC1-B492-3CD3ED264404}"/>
              </a:ext>
            </a:extLst>
          </p:cNvPr>
          <p:cNvSpPr txBox="1"/>
          <p:nvPr/>
        </p:nvSpPr>
        <p:spPr>
          <a:xfrm>
            <a:off x="6318054" y="4742945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不考慮隨機性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9235BF-AF19-2665-E95E-3CCC4E115847}"/>
              </a:ext>
            </a:extLst>
          </p:cNvPr>
          <p:cNvSpPr txBox="1"/>
          <p:nvPr/>
        </p:nvSpPr>
        <p:spPr>
          <a:xfrm>
            <a:off x="174569" y="5989704"/>
            <a:ext cx="1184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Constitutional AI</a:t>
            </a:r>
            <a:r>
              <a:rPr kumimoji="0" lang="zh-TW" altLang="en-US" sz="2800" b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最終如何讓模型從自我反省中學習就是另一個故事了</a:t>
            </a:r>
            <a:endParaRPr kumimoji="0" lang="zh-TW" altLang="en-US" sz="2800" b="1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36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  <p:bldP spid="14" grpId="0"/>
      <p:bldP spid="16" grpId="0"/>
      <p:bldP spid="17" grpId="0"/>
      <p:bldP spid="19" grpId="0" animBg="1"/>
      <p:bldP spid="20" grpId="0"/>
      <p:bldP spid="22" grpId="0"/>
      <p:bldP spid="23" grpId="0"/>
      <p:bldP spid="23" grpId="1"/>
      <p:bldP spid="24" grpId="0"/>
      <p:bldP spid="25" grpId="0"/>
      <p:bldP spid="30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7582A-A6BC-10ED-E17E-BBA9C07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B48DEB-7DFD-D2F0-64B3-C20EC2F12D27}"/>
              </a:ext>
            </a:extLst>
          </p:cNvPr>
          <p:cNvSpPr txBox="1"/>
          <p:nvPr/>
        </p:nvSpPr>
        <p:spPr>
          <a:xfrm>
            <a:off x="229539" y="3729313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   灣   大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C0CFFCD-969B-AD5E-3C2D-E33E17958F88}"/>
              </a:ext>
            </a:extLst>
          </p:cNvPr>
          <p:cNvSpPr/>
          <p:nvPr/>
        </p:nvSpPr>
        <p:spPr>
          <a:xfrm>
            <a:off x="3255629" y="342900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A0BDCB7-C87D-F86D-EF1A-A89639204F39}"/>
              </a:ext>
            </a:extLst>
          </p:cNvPr>
          <p:cNvCxnSpPr>
            <a:cxnSpLocks/>
          </p:cNvCxnSpPr>
          <p:nvPr/>
        </p:nvCxnSpPr>
        <p:spPr>
          <a:xfrm>
            <a:off x="5087360" y="3960146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B06A4AD-177E-24E1-62F2-28D12BF3169F}"/>
              </a:ext>
            </a:extLst>
          </p:cNvPr>
          <p:cNvCxnSpPr>
            <a:cxnSpLocks/>
          </p:cNvCxnSpPr>
          <p:nvPr/>
        </p:nvCxnSpPr>
        <p:spPr>
          <a:xfrm>
            <a:off x="2424864" y="396890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F923A09-94EA-52B5-5709-2803B4DF5543}"/>
              </a:ext>
            </a:extLst>
          </p:cNvPr>
          <p:cNvSpPr/>
          <p:nvPr/>
        </p:nvSpPr>
        <p:spPr>
          <a:xfrm>
            <a:off x="6170689" y="416491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58D10-08E4-6004-F73F-3E2F7E5A85DE}"/>
              </a:ext>
            </a:extLst>
          </p:cNvPr>
          <p:cNvSpPr/>
          <p:nvPr/>
        </p:nvSpPr>
        <p:spPr>
          <a:xfrm>
            <a:off x="6589213" y="3916676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9A81D2-6225-6C93-86BA-9A9406D9BA4D}"/>
              </a:ext>
            </a:extLst>
          </p:cNvPr>
          <p:cNvSpPr/>
          <p:nvPr/>
        </p:nvSpPr>
        <p:spPr>
          <a:xfrm>
            <a:off x="7426262" y="396394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49EB42-0D77-385C-074A-5D8ADBD72935}"/>
              </a:ext>
            </a:extLst>
          </p:cNvPr>
          <p:cNvSpPr/>
          <p:nvPr/>
        </p:nvSpPr>
        <p:spPr>
          <a:xfrm>
            <a:off x="8365865" y="394151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3B6AC1-BEBD-D4C3-34A3-89A8A4D2D6F4}"/>
              </a:ext>
            </a:extLst>
          </p:cNvPr>
          <p:cNvSpPr/>
          <p:nvPr/>
        </p:nvSpPr>
        <p:spPr>
          <a:xfrm>
            <a:off x="7007737" y="2869367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66C7042-2755-6265-6E43-68BD2EFB2342}"/>
              </a:ext>
            </a:extLst>
          </p:cNvPr>
          <p:cNvCxnSpPr>
            <a:cxnSpLocks/>
          </p:cNvCxnSpPr>
          <p:nvPr/>
        </p:nvCxnSpPr>
        <p:spPr>
          <a:xfrm>
            <a:off x="5966228" y="433099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C68E3FB-605E-38AA-6B39-0E2148D484C3}"/>
              </a:ext>
            </a:extLst>
          </p:cNvPr>
          <p:cNvSpPr/>
          <p:nvPr/>
        </p:nvSpPr>
        <p:spPr>
          <a:xfrm>
            <a:off x="8738644" y="3673658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88061C-89C3-7593-7F5E-42A7B94DF6B4}"/>
              </a:ext>
            </a:extLst>
          </p:cNvPr>
          <p:cNvSpPr txBox="1"/>
          <p:nvPr/>
        </p:nvSpPr>
        <p:spPr>
          <a:xfrm>
            <a:off x="7175037" y="378070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24EB4B-ADDF-A793-4E38-E050B43CCD10}"/>
              </a:ext>
            </a:extLst>
          </p:cNvPr>
          <p:cNvSpPr txBox="1"/>
          <p:nvPr/>
        </p:nvSpPr>
        <p:spPr>
          <a:xfrm>
            <a:off x="6411344" y="4410377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3A249B20-25AC-AC56-D8BE-4E998073A284}"/>
              </a:ext>
            </a:extLst>
          </p:cNvPr>
          <p:cNvSpPr/>
          <p:nvPr/>
        </p:nvSpPr>
        <p:spPr>
          <a:xfrm rot="5400000">
            <a:off x="7330902" y="3655942"/>
            <a:ext cx="478204" cy="3078280"/>
          </a:xfrm>
          <a:prstGeom prst="rightBrace">
            <a:avLst>
              <a:gd name="adj1" fmla="val 305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3E2154-FF11-9B94-042A-6C10707E81C5}"/>
              </a:ext>
            </a:extLst>
          </p:cNvPr>
          <p:cNvSpPr txBox="1"/>
          <p:nvPr/>
        </p:nvSpPr>
        <p:spPr>
          <a:xfrm>
            <a:off x="6050236" y="5530667"/>
            <a:ext cx="297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所有可以選擇的符號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264C18-DCF9-FF7B-CCFC-1E14C31D6912}"/>
              </a:ext>
            </a:extLst>
          </p:cNvPr>
          <p:cNvSpPr txBox="1"/>
          <p:nvPr/>
        </p:nvSpPr>
        <p:spPr>
          <a:xfrm>
            <a:off x="8142251" y="4410376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0637C3-AF91-7C2C-22BF-0FA46ED31660}"/>
              </a:ext>
            </a:extLst>
          </p:cNvPr>
          <p:cNvSpPr txBox="1"/>
          <p:nvPr/>
        </p:nvSpPr>
        <p:spPr>
          <a:xfrm>
            <a:off x="6589213" y="2394375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50%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570398-EBC9-B347-6BA3-D39B32BF4FB2}"/>
              </a:ext>
            </a:extLst>
          </p:cNvPr>
          <p:cNvSpPr txBox="1"/>
          <p:nvPr/>
        </p:nvSpPr>
        <p:spPr>
          <a:xfrm>
            <a:off x="8277101" y="3234535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25%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A170829-F5A2-CD4E-4F6A-84F4B1518F0E}"/>
              </a:ext>
            </a:extLst>
          </p:cNvPr>
          <p:cNvCxnSpPr>
            <a:cxnSpLocks/>
          </p:cNvCxnSpPr>
          <p:nvPr/>
        </p:nvCxnSpPr>
        <p:spPr>
          <a:xfrm>
            <a:off x="9380187" y="3980404"/>
            <a:ext cx="137295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56F4AA-8044-5719-9B46-201877ADE4E2}"/>
              </a:ext>
            </a:extLst>
          </p:cNvPr>
          <p:cNvSpPr txBox="1"/>
          <p:nvPr/>
        </p:nvSpPr>
        <p:spPr>
          <a:xfrm>
            <a:off x="10459917" y="376877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4D0513-2F62-CFC2-3D8F-89932F3FF4B4}"/>
              </a:ext>
            </a:extLst>
          </p:cNvPr>
          <p:cNvSpPr txBox="1"/>
          <p:nvPr/>
        </p:nvSpPr>
        <p:spPr>
          <a:xfrm>
            <a:off x="10100620" y="3232206"/>
            <a:ext cx="209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50%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A0A29A9-4A1F-FE5B-0E88-C390480D11BC}"/>
              </a:ext>
            </a:extLst>
          </p:cNvPr>
          <p:cNvSpPr txBox="1"/>
          <p:nvPr/>
        </p:nvSpPr>
        <p:spPr>
          <a:xfrm>
            <a:off x="9335037" y="413985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擲骰子</a:t>
            </a:r>
          </a:p>
        </p:txBody>
      </p:sp>
    </p:spTree>
    <p:extLst>
      <p:ext uri="{BB962C8B-B14F-4D97-AF65-F5344CB8AC3E}">
        <p14:creationId xmlns:p14="http://schemas.microsoft.com/office/powerpoint/2010/main" val="14905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9AEF-3EED-2D9E-1637-71C57FD2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E9644-526D-E2F0-C836-BEDC090D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737A2B-1931-7B80-6545-0F3BB4A1FAF6}"/>
              </a:ext>
            </a:extLst>
          </p:cNvPr>
          <p:cNvSpPr txBox="1"/>
          <p:nvPr/>
        </p:nvSpPr>
        <p:spPr>
          <a:xfrm>
            <a:off x="820206" y="2090720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92B8B948-9087-0949-4B87-D6C4FDE8C547}"/>
              </a:ext>
            </a:extLst>
          </p:cNvPr>
          <p:cNvSpPr/>
          <p:nvPr/>
        </p:nvSpPr>
        <p:spPr>
          <a:xfrm>
            <a:off x="5126514" y="178447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6B958FE-5B41-D294-C36E-8A5B27145C01}"/>
              </a:ext>
            </a:extLst>
          </p:cNvPr>
          <p:cNvCxnSpPr>
            <a:cxnSpLocks/>
          </p:cNvCxnSpPr>
          <p:nvPr/>
        </p:nvCxnSpPr>
        <p:spPr>
          <a:xfrm>
            <a:off x="4261098" y="232155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D8A8747-0BC9-D194-6A27-30AEEA30CDC0}"/>
              </a:ext>
            </a:extLst>
          </p:cNvPr>
          <p:cNvSpPr/>
          <p:nvPr/>
        </p:nvSpPr>
        <p:spPr>
          <a:xfrm>
            <a:off x="5126514" y="316283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CBF23FC-2499-BD35-94F8-4BEAB391C790}"/>
              </a:ext>
            </a:extLst>
          </p:cNvPr>
          <p:cNvCxnSpPr>
            <a:cxnSpLocks/>
          </p:cNvCxnSpPr>
          <p:nvPr/>
        </p:nvCxnSpPr>
        <p:spPr>
          <a:xfrm>
            <a:off x="4261098" y="369991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7D1500F-5E57-190D-FF6C-CAE2B39A249F}"/>
              </a:ext>
            </a:extLst>
          </p:cNvPr>
          <p:cNvSpPr/>
          <p:nvPr/>
        </p:nvSpPr>
        <p:spPr>
          <a:xfrm>
            <a:off x="5126514" y="520604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45ABDBD-B06F-7E3C-DF70-5901EAF05768}"/>
              </a:ext>
            </a:extLst>
          </p:cNvPr>
          <p:cNvCxnSpPr>
            <a:cxnSpLocks/>
          </p:cNvCxnSpPr>
          <p:nvPr/>
        </p:nvCxnSpPr>
        <p:spPr>
          <a:xfrm>
            <a:off x="4261098" y="574312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C7F6E1-431A-C265-684F-F66D201C4241}"/>
              </a:ext>
            </a:extLst>
          </p:cNvPr>
          <p:cNvSpPr txBox="1"/>
          <p:nvPr/>
        </p:nvSpPr>
        <p:spPr>
          <a:xfrm rot="5400000">
            <a:off x="5246292" y="445262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2FAADB3-4468-70A1-321D-EB0DEC5F2EE1}"/>
              </a:ext>
            </a:extLst>
          </p:cNvPr>
          <p:cNvCxnSpPr/>
          <p:nvPr/>
        </p:nvCxnSpPr>
        <p:spPr>
          <a:xfrm>
            <a:off x="7818340" y="2633109"/>
            <a:ext cx="1828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4771173-F302-C02E-A395-24B17AEFE900}"/>
              </a:ext>
            </a:extLst>
          </p:cNvPr>
          <p:cNvGrpSpPr/>
          <p:nvPr/>
        </p:nvGrpSpPr>
        <p:grpSpPr>
          <a:xfrm>
            <a:off x="7978973" y="1757497"/>
            <a:ext cx="1489913" cy="818674"/>
            <a:chOff x="6264327" y="1967634"/>
            <a:chExt cx="1489913" cy="81867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15949B-E4A5-EBD1-31D1-1C4416ADAAF8}"/>
                </a:ext>
              </a:extLst>
            </p:cNvPr>
            <p:cNvSpPr/>
            <p:nvPr/>
          </p:nvSpPr>
          <p:spPr>
            <a:xfrm>
              <a:off x="6264327" y="2641860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FEBA034-2D43-3CDD-B57B-574D83EE75D8}"/>
                </a:ext>
              </a:extLst>
            </p:cNvPr>
            <p:cNvSpPr/>
            <p:nvPr/>
          </p:nvSpPr>
          <p:spPr>
            <a:xfrm>
              <a:off x="6591805" y="2393617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C32F8E7-A9EA-FF22-847C-6D6C38357CA4}"/>
                </a:ext>
              </a:extLst>
            </p:cNvPr>
            <p:cNvSpPr/>
            <p:nvPr/>
          </p:nvSpPr>
          <p:spPr>
            <a:xfrm>
              <a:off x="6919283" y="2150599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5619123-F035-3234-78A1-54554203A0AC}"/>
                </a:ext>
              </a:extLst>
            </p:cNvPr>
            <p:cNvSpPr/>
            <p:nvPr/>
          </p:nvSpPr>
          <p:spPr>
            <a:xfrm>
              <a:off x="7246761" y="2418954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0D77C88-5887-F832-7BAB-CE41218F8D2D}"/>
                </a:ext>
              </a:extLst>
            </p:cNvPr>
            <p:cNvSpPr/>
            <p:nvPr/>
          </p:nvSpPr>
          <p:spPr>
            <a:xfrm>
              <a:off x="7574240" y="1967634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E5146DB-7A8C-7ED1-4D27-109ABECCFA2A}"/>
              </a:ext>
            </a:extLst>
          </p:cNvPr>
          <p:cNvGrpSpPr/>
          <p:nvPr/>
        </p:nvGrpSpPr>
        <p:grpSpPr>
          <a:xfrm>
            <a:off x="7846556" y="5131707"/>
            <a:ext cx="1828800" cy="1038678"/>
            <a:chOff x="10636884" y="4983237"/>
            <a:chExt cx="1828800" cy="1038678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67357E6-6FF4-CB59-01AB-461BAD964D1C}"/>
                </a:ext>
              </a:extLst>
            </p:cNvPr>
            <p:cNvCxnSpPr/>
            <p:nvPr/>
          </p:nvCxnSpPr>
          <p:spPr>
            <a:xfrm>
              <a:off x="10636884" y="6021915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617F669-1547-939F-BB85-565774A2C0BD}"/>
                </a:ext>
              </a:extLst>
            </p:cNvPr>
            <p:cNvSpPr/>
            <p:nvPr/>
          </p:nvSpPr>
          <p:spPr>
            <a:xfrm>
              <a:off x="10797517" y="4983237"/>
              <a:ext cx="180000" cy="99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16A47D-476A-90C4-D016-7CAAF0AF9EC8}"/>
                </a:ext>
              </a:extLst>
            </p:cNvPr>
            <p:cNvSpPr/>
            <p:nvPr/>
          </p:nvSpPr>
          <p:spPr>
            <a:xfrm>
              <a:off x="11114842" y="5796304"/>
              <a:ext cx="180000" cy="18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0088DE2-FF5B-2CA0-CAFA-616CBF134F22}"/>
                </a:ext>
              </a:extLst>
            </p:cNvPr>
            <p:cNvSpPr/>
            <p:nvPr/>
          </p:nvSpPr>
          <p:spPr>
            <a:xfrm>
              <a:off x="11452473" y="5631890"/>
              <a:ext cx="180000" cy="36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4673F4B-8F95-9B07-2891-36BDAC185F90}"/>
                </a:ext>
              </a:extLst>
            </p:cNvPr>
            <p:cNvSpPr/>
            <p:nvPr/>
          </p:nvSpPr>
          <p:spPr>
            <a:xfrm>
              <a:off x="11779951" y="5641165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DEB1D4E-94DC-9433-E05C-54BC9ED4BCE5}"/>
                </a:ext>
              </a:extLst>
            </p:cNvPr>
            <p:cNvSpPr/>
            <p:nvPr/>
          </p:nvSpPr>
          <p:spPr>
            <a:xfrm>
              <a:off x="12107430" y="5830015"/>
              <a:ext cx="180000" cy="1785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2426E14-9823-2348-98EC-58AE474AB23C}"/>
              </a:ext>
            </a:extLst>
          </p:cNvPr>
          <p:cNvCxnSpPr>
            <a:cxnSpLocks/>
          </p:cNvCxnSpPr>
          <p:nvPr/>
        </p:nvCxnSpPr>
        <p:spPr>
          <a:xfrm>
            <a:off x="6820495" y="2342092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B015853-981C-DAD1-CC99-1DDF9F137FA9}"/>
              </a:ext>
            </a:extLst>
          </p:cNvPr>
          <p:cNvCxnSpPr>
            <a:cxnSpLocks/>
          </p:cNvCxnSpPr>
          <p:nvPr/>
        </p:nvCxnSpPr>
        <p:spPr>
          <a:xfrm>
            <a:off x="6820495" y="372044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7AB1B9D-7CC7-2B31-6C52-8C8484B724B8}"/>
              </a:ext>
            </a:extLst>
          </p:cNvPr>
          <p:cNvCxnSpPr>
            <a:cxnSpLocks/>
          </p:cNvCxnSpPr>
          <p:nvPr/>
        </p:nvCxnSpPr>
        <p:spPr>
          <a:xfrm>
            <a:off x="6820495" y="576366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45758DD-6AF4-912F-7F11-54A3B7AC3054}"/>
              </a:ext>
            </a:extLst>
          </p:cNvPr>
          <p:cNvGrpSpPr/>
          <p:nvPr/>
        </p:nvGrpSpPr>
        <p:grpSpPr>
          <a:xfrm>
            <a:off x="7818340" y="3219455"/>
            <a:ext cx="1828800" cy="930986"/>
            <a:chOff x="10684794" y="3329532"/>
            <a:chExt cx="1828800" cy="93098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53B2EFA-AAC1-CE6A-0420-6CF3F99396DA}"/>
                </a:ext>
              </a:extLst>
            </p:cNvPr>
            <p:cNvGrpSpPr/>
            <p:nvPr/>
          </p:nvGrpSpPr>
          <p:grpSpPr>
            <a:xfrm>
              <a:off x="10806153" y="3329532"/>
              <a:ext cx="1489913" cy="908899"/>
              <a:chOff x="6264327" y="1877409"/>
              <a:chExt cx="1489913" cy="908899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31F4387-476C-6068-208D-C721615455A8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B90B21D-32A5-C5BF-1334-A28240CA9E31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CFDCD92-37E2-C1B6-CB37-17FA1A88D327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47CAA2C-3F4A-EB3D-BE29-D362A6996BE3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CB165B7-B759-2F2B-4438-09605513711B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47AEBDE9-9E59-9DCF-8073-54AB9CB55F13}"/>
                </a:ext>
              </a:extLst>
            </p:cNvPr>
            <p:cNvCxnSpPr/>
            <p:nvPr/>
          </p:nvCxnSpPr>
          <p:spPr>
            <a:xfrm>
              <a:off x="10684794" y="426051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4369AE7-96B8-848B-6039-C22ABEBA33CF}"/>
              </a:ext>
            </a:extLst>
          </p:cNvPr>
          <p:cNvCxnSpPr>
            <a:cxnSpLocks/>
          </p:cNvCxnSpPr>
          <p:nvPr/>
        </p:nvCxnSpPr>
        <p:spPr>
          <a:xfrm>
            <a:off x="9756542" y="2285766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23E34BC-F0E1-2965-73D9-284630AC1722}"/>
              </a:ext>
            </a:extLst>
          </p:cNvPr>
          <p:cNvSpPr txBox="1"/>
          <p:nvPr/>
        </p:nvSpPr>
        <p:spPr>
          <a:xfrm>
            <a:off x="10232997" y="204228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CAF0EBE-49F9-FF74-8AE5-E6160520FA5A}"/>
              </a:ext>
            </a:extLst>
          </p:cNvPr>
          <p:cNvCxnSpPr>
            <a:cxnSpLocks/>
          </p:cNvCxnSpPr>
          <p:nvPr/>
        </p:nvCxnSpPr>
        <p:spPr>
          <a:xfrm>
            <a:off x="9756542" y="3666371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1003FA6-2EC2-8F48-2691-2196F5599E02}"/>
              </a:ext>
            </a:extLst>
          </p:cNvPr>
          <p:cNvSpPr txBox="1"/>
          <p:nvPr/>
        </p:nvSpPr>
        <p:spPr>
          <a:xfrm>
            <a:off x="10232997" y="3437877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型</a:t>
            </a: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2A2D91C-C256-9F72-C6CC-B80E6C0128CD}"/>
              </a:ext>
            </a:extLst>
          </p:cNvPr>
          <p:cNvCxnSpPr>
            <a:cxnSpLocks/>
          </p:cNvCxnSpPr>
          <p:nvPr/>
        </p:nvCxnSpPr>
        <p:spPr>
          <a:xfrm>
            <a:off x="9756542" y="5726593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ED42026-A13E-1A5E-EF79-5D6462EE6C7F}"/>
              </a:ext>
            </a:extLst>
          </p:cNvPr>
          <p:cNvSpPr txBox="1"/>
          <p:nvPr/>
        </p:nvSpPr>
        <p:spPr>
          <a:xfrm>
            <a:off x="10487468" y="5465529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DE809D8-F637-6431-E310-FC696C6471E9}"/>
              </a:ext>
            </a:extLst>
          </p:cNvPr>
          <p:cNvSpPr txBox="1"/>
          <p:nvPr/>
        </p:nvSpPr>
        <p:spPr>
          <a:xfrm>
            <a:off x="10115897" y="4178609"/>
            <a:ext cx="160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每次答案都不相同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6D9F70A-C9C9-69A7-C8D0-E3A552DABC4F}"/>
              </a:ext>
            </a:extLst>
          </p:cNvPr>
          <p:cNvSpPr txBox="1"/>
          <p:nvPr/>
        </p:nvSpPr>
        <p:spPr>
          <a:xfrm>
            <a:off x="634791" y="3498797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什麼是大型語言模型？大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609C939-CC62-2175-478C-08B102694748}"/>
              </a:ext>
            </a:extLst>
          </p:cNvPr>
          <p:cNvSpPr txBox="1"/>
          <p:nvPr/>
        </p:nvSpPr>
        <p:spPr>
          <a:xfrm>
            <a:off x="694704" y="5328815"/>
            <a:ext cx="362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什麼是大型語言模型？大型語言模型是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……..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8" grpId="0"/>
      <p:bldP spid="65" grpId="0"/>
      <p:bldP spid="67" grpId="0"/>
      <p:bldP spid="69" grpId="0"/>
      <p:bldP spid="70" grpId="0"/>
      <p:bldP spid="71" grpId="0"/>
      <p:bldP spid="7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98F28-85AD-0040-B9BB-4BA80B9C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93B140-B2CA-FB33-E93B-56DC9AD153C3}"/>
              </a:ext>
            </a:extLst>
          </p:cNvPr>
          <p:cNvSpPr/>
          <p:nvPr/>
        </p:nvSpPr>
        <p:spPr>
          <a:xfrm>
            <a:off x="3484229" y="329565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9C8A0ED-A583-5E3E-1AC1-62B3DC477238}"/>
              </a:ext>
            </a:extLst>
          </p:cNvPr>
          <p:cNvCxnSpPr>
            <a:cxnSpLocks/>
          </p:cNvCxnSpPr>
          <p:nvPr/>
        </p:nvCxnSpPr>
        <p:spPr>
          <a:xfrm>
            <a:off x="2653464" y="383555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F7898F-3E6F-979F-2BE0-F47D29571489}"/>
              </a:ext>
            </a:extLst>
          </p:cNvPr>
          <p:cNvSpPr txBox="1"/>
          <p:nvPr/>
        </p:nvSpPr>
        <p:spPr>
          <a:xfrm>
            <a:off x="190501" y="3595963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輸入：數學問題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5CD25E9-83D7-33EB-82B3-B5AF36DC0649}"/>
              </a:ext>
            </a:extLst>
          </p:cNvPr>
          <p:cNvCxnSpPr>
            <a:cxnSpLocks/>
          </p:cNvCxnSpPr>
          <p:nvPr/>
        </p:nvCxnSpPr>
        <p:spPr>
          <a:xfrm>
            <a:off x="5271885" y="3831484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A9E314-6074-DADA-78F4-91EE74E9F90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71885" y="2573787"/>
            <a:ext cx="659748" cy="12465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0D0531C-114C-A96C-24E0-A9816724A88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71899" y="3871312"/>
            <a:ext cx="667735" cy="1070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A53290A4-108F-A537-D511-FCA59998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33" y="213585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F78F19-D4F6-88E0-494B-39FCE777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33" y="336466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5D54249-5F25-B19D-E224-73D5246C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34" y="4503497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C5590-2733-A171-8A0A-1145DD8A0776}"/>
              </a:ext>
            </a:extLst>
          </p:cNvPr>
          <p:cNvSpPr txBox="1"/>
          <p:nvPr/>
        </p:nvSpPr>
        <p:spPr>
          <a:xfrm>
            <a:off x="6815499" y="2345818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E8BB4-3E85-A093-6BB0-DFBC8E353C65}"/>
              </a:ext>
            </a:extLst>
          </p:cNvPr>
          <p:cNvSpPr txBox="1"/>
          <p:nvPr/>
        </p:nvSpPr>
        <p:spPr>
          <a:xfrm>
            <a:off x="6815499" y="3623845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3E10AB-4F09-730B-C9A2-C9E88A7B280B}"/>
              </a:ext>
            </a:extLst>
          </p:cNvPr>
          <p:cNvSpPr txBox="1"/>
          <p:nvPr/>
        </p:nvSpPr>
        <p:spPr>
          <a:xfrm>
            <a:off x="6807498" y="4826063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A3641D-9DDF-58FA-7845-17190B21FBB3}"/>
              </a:ext>
            </a:extLst>
          </p:cNvPr>
          <p:cNvSpPr txBox="1"/>
          <p:nvPr/>
        </p:nvSpPr>
        <p:spPr>
          <a:xfrm>
            <a:off x="821043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https://arxiv.org/abs/2203.11171</a:t>
            </a:r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0FF0E53B-B593-DB64-704F-7722B61F6FAE}"/>
              </a:ext>
            </a:extLst>
          </p:cNvPr>
          <p:cNvSpPr/>
          <p:nvPr/>
        </p:nvSpPr>
        <p:spPr>
          <a:xfrm>
            <a:off x="8463885" y="1982486"/>
            <a:ext cx="624057" cy="3396875"/>
          </a:xfrm>
          <a:prstGeom prst="rightBrace">
            <a:avLst>
              <a:gd name="adj1" fmla="val 33215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3FB511-2F2F-9D37-BB07-34DBE365EAA0}"/>
              </a:ext>
            </a:extLst>
          </p:cNvPr>
          <p:cNvSpPr txBox="1"/>
          <p:nvPr/>
        </p:nvSpPr>
        <p:spPr>
          <a:xfrm>
            <a:off x="9195636" y="3428697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5B617B-23D8-A0AF-D5F6-649D4AC93E6E}"/>
              </a:ext>
            </a:extLst>
          </p:cNvPr>
          <p:cNvSpPr txBox="1"/>
          <p:nvPr/>
        </p:nvSpPr>
        <p:spPr>
          <a:xfrm>
            <a:off x="9195636" y="3994121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</a:rPr>
              <a:t>Self-Consistency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5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 animBg="1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9D1F96F-27A4-7F5B-1D84-FD141BAEB715}"/>
              </a:ext>
            </a:extLst>
          </p:cNvPr>
          <p:cNvSpPr txBox="1"/>
          <p:nvPr/>
        </p:nvSpPr>
        <p:spPr>
          <a:xfrm>
            <a:off x="1139999" y="986716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任務輸入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EE0B056-7AC5-34DE-6901-246DE7F7150B}"/>
              </a:ext>
            </a:extLst>
          </p:cNvPr>
          <p:cNvCxnSpPr>
            <a:cxnSpLocks/>
          </p:cNvCxnSpPr>
          <p:nvPr/>
        </p:nvCxnSpPr>
        <p:spPr>
          <a:xfrm>
            <a:off x="2068914" y="1411727"/>
            <a:ext cx="13304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E8A2E6-E846-2A19-88A8-CECD8466B1D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342407" y="1411377"/>
            <a:ext cx="8833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97A9DD-7856-C6B7-492F-27F85E58F75D}"/>
              </a:ext>
            </a:extLst>
          </p:cNvPr>
          <p:cNvSpPr txBox="1"/>
          <p:nvPr/>
        </p:nvSpPr>
        <p:spPr>
          <a:xfrm>
            <a:off x="10171462" y="995878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9AB278E-080E-7312-9D8A-A935CAFECA40}"/>
              </a:ext>
            </a:extLst>
          </p:cNvPr>
          <p:cNvSpPr/>
          <p:nvPr/>
        </p:nvSpPr>
        <p:spPr>
          <a:xfrm>
            <a:off x="3508616" y="898766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1F3B774-BCED-B9CB-6444-32F60E2BD5D9}"/>
              </a:ext>
            </a:extLst>
          </p:cNvPr>
          <p:cNvSpPr/>
          <p:nvPr/>
        </p:nvSpPr>
        <p:spPr>
          <a:xfrm>
            <a:off x="5751489" y="898766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F77E759-D3C4-FB59-7061-66689038A3FC}"/>
              </a:ext>
            </a:extLst>
          </p:cNvPr>
          <p:cNvSpPr/>
          <p:nvPr/>
        </p:nvSpPr>
        <p:spPr>
          <a:xfrm>
            <a:off x="7994362" y="89474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7D9E974-57B0-AFDD-22F0-83496F8D3BAA}"/>
              </a:ext>
            </a:extLst>
          </p:cNvPr>
          <p:cNvCxnSpPr>
            <a:cxnSpLocks/>
          </p:cNvCxnSpPr>
          <p:nvPr/>
        </p:nvCxnSpPr>
        <p:spPr>
          <a:xfrm>
            <a:off x="4885689" y="139610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C145939-2CAB-D838-51E2-CE31EA1CDD31}"/>
              </a:ext>
            </a:extLst>
          </p:cNvPr>
          <p:cNvCxnSpPr>
            <a:cxnSpLocks/>
          </p:cNvCxnSpPr>
          <p:nvPr/>
        </p:nvCxnSpPr>
        <p:spPr>
          <a:xfrm>
            <a:off x="7150024" y="1369752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3C804F2-5418-88DC-EFAC-B83FCBCF0525}"/>
              </a:ext>
            </a:extLst>
          </p:cNvPr>
          <p:cNvSpPr txBox="1"/>
          <p:nvPr/>
        </p:nvSpPr>
        <p:spPr>
          <a:xfrm>
            <a:off x="118232" y="162451"/>
            <a:ext cx="504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複雜的任務拆解成多個步驟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34D3CE0-20DA-52D7-3AA6-42A8CEE18986}"/>
              </a:ext>
            </a:extLst>
          </p:cNvPr>
          <p:cNvSpPr txBox="1"/>
          <p:nvPr/>
        </p:nvSpPr>
        <p:spPr>
          <a:xfrm>
            <a:off x="118232" y="2272807"/>
            <a:ext cx="504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模型檢查自己的答案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30A95B-B0CD-84DB-6DA1-2E03F7FB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74" y="2089939"/>
            <a:ext cx="928914" cy="9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64A3CE9-5735-112E-6550-F6CB22FDF738}"/>
              </a:ext>
            </a:extLst>
          </p:cNvPr>
          <p:cNvSpPr txBox="1"/>
          <p:nvPr/>
        </p:nvSpPr>
        <p:spPr>
          <a:xfrm>
            <a:off x="149024" y="4667800"/>
            <a:ext cx="622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同一個問題每次答案都不同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2C30A6-0B66-1599-C06B-C02179DF405C}"/>
              </a:ext>
            </a:extLst>
          </p:cNvPr>
          <p:cNvSpPr txBox="1"/>
          <p:nvPr/>
        </p:nvSpPr>
        <p:spPr>
          <a:xfrm>
            <a:off x="1185659" y="5712164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C749297-043D-4E95-44B7-A36D4901BBEA}"/>
              </a:ext>
            </a:extLst>
          </p:cNvPr>
          <p:cNvSpPr/>
          <p:nvPr/>
        </p:nvSpPr>
        <p:spPr>
          <a:xfrm>
            <a:off x="5491967" y="540592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D607F28-E66F-CA12-EECB-A691AFA75495}"/>
              </a:ext>
            </a:extLst>
          </p:cNvPr>
          <p:cNvCxnSpPr>
            <a:cxnSpLocks/>
          </p:cNvCxnSpPr>
          <p:nvPr/>
        </p:nvCxnSpPr>
        <p:spPr>
          <a:xfrm>
            <a:off x="4626551" y="594299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60198E6-D649-D28E-4C53-E915CF959F6C}"/>
              </a:ext>
            </a:extLst>
          </p:cNvPr>
          <p:cNvSpPr txBox="1"/>
          <p:nvPr/>
        </p:nvSpPr>
        <p:spPr>
          <a:xfrm>
            <a:off x="9526537" y="4920077"/>
            <a:ext cx="44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2FFA68E-8A38-487C-7C17-0CDDC43408AA}"/>
              </a:ext>
            </a:extLst>
          </p:cNvPr>
          <p:cNvCxnSpPr/>
          <p:nvPr/>
        </p:nvCxnSpPr>
        <p:spPr>
          <a:xfrm>
            <a:off x="8183793" y="6254553"/>
            <a:ext cx="1828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E3999C2-4B16-79D7-0103-C964F20F41E2}"/>
              </a:ext>
            </a:extLst>
          </p:cNvPr>
          <p:cNvGrpSpPr/>
          <p:nvPr/>
        </p:nvGrpSpPr>
        <p:grpSpPr>
          <a:xfrm>
            <a:off x="8344426" y="5378941"/>
            <a:ext cx="1489913" cy="818674"/>
            <a:chOff x="6264327" y="1967634"/>
            <a:chExt cx="1489913" cy="81867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CDFEEB5-3372-3806-DB93-926E1C540C5B}"/>
                </a:ext>
              </a:extLst>
            </p:cNvPr>
            <p:cNvSpPr/>
            <p:nvPr/>
          </p:nvSpPr>
          <p:spPr>
            <a:xfrm>
              <a:off x="6264327" y="2641860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3615C7B-7D15-37AE-C3D5-AF431637DBD5}"/>
                </a:ext>
              </a:extLst>
            </p:cNvPr>
            <p:cNvSpPr/>
            <p:nvPr/>
          </p:nvSpPr>
          <p:spPr>
            <a:xfrm>
              <a:off x="6591805" y="2393617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CE206FE-9C1F-C0F8-CD68-864593AA1E2A}"/>
                </a:ext>
              </a:extLst>
            </p:cNvPr>
            <p:cNvSpPr/>
            <p:nvPr/>
          </p:nvSpPr>
          <p:spPr>
            <a:xfrm>
              <a:off x="6919283" y="2150599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311EEB5-D0B3-F336-A004-BDBDB15F91E1}"/>
                </a:ext>
              </a:extLst>
            </p:cNvPr>
            <p:cNvSpPr/>
            <p:nvPr/>
          </p:nvSpPr>
          <p:spPr>
            <a:xfrm>
              <a:off x="7246761" y="2418954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F268F84-AD7D-9CCC-2C9C-590707614994}"/>
                </a:ext>
              </a:extLst>
            </p:cNvPr>
            <p:cNvSpPr/>
            <p:nvPr/>
          </p:nvSpPr>
          <p:spPr>
            <a:xfrm>
              <a:off x="7574240" y="1967634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E6074A4-363E-FA55-5A3A-5277D90D1830}"/>
              </a:ext>
            </a:extLst>
          </p:cNvPr>
          <p:cNvCxnSpPr>
            <a:cxnSpLocks/>
          </p:cNvCxnSpPr>
          <p:nvPr/>
        </p:nvCxnSpPr>
        <p:spPr>
          <a:xfrm>
            <a:off x="7185948" y="596353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941C3A0-FEB5-188B-946C-267AFF4524B0}"/>
              </a:ext>
            </a:extLst>
          </p:cNvPr>
          <p:cNvCxnSpPr>
            <a:cxnSpLocks/>
          </p:cNvCxnSpPr>
          <p:nvPr/>
        </p:nvCxnSpPr>
        <p:spPr>
          <a:xfrm>
            <a:off x="10121995" y="5907210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0466403-58FF-62B7-6C3C-786C5E0DB042}"/>
              </a:ext>
            </a:extLst>
          </p:cNvPr>
          <p:cNvSpPr txBox="1"/>
          <p:nvPr/>
        </p:nvSpPr>
        <p:spPr>
          <a:xfrm>
            <a:off x="10598450" y="5663726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58FAF1B-0B33-A6DC-23F4-89861333DC78}"/>
              </a:ext>
            </a:extLst>
          </p:cNvPr>
          <p:cNvGrpSpPr/>
          <p:nvPr/>
        </p:nvGrpSpPr>
        <p:grpSpPr>
          <a:xfrm>
            <a:off x="1197038" y="3036572"/>
            <a:ext cx="10844737" cy="1097684"/>
            <a:chOff x="1318603" y="3377662"/>
            <a:chExt cx="10844737" cy="1097684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CCFD213-310B-70EF-BBA3-1D6DC97630E2}"/>
                </a:ext>
              </a:extLst>
            </p:cNvPr>
            <p:cNvSpPr txBox="1"/>
            <p:nvPr/>
          </p:nvSpPr>
          <p:spPr>
            <a:xfrm>
              <a:off x="1318603" y="3531167"/>
              <a:ext cx="9289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任務輸入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22F5F26-F087-3B9C-7CB3-5EB8BDDF130D}"/>
                </a:ext>
              </a:extLst>
            </p:cNvPr>
            <p:cNvCxnSpPr>
              <a:cxnSpLocks/>
            </p:cNvCxnSpPr>
            <p:nvPr/>
          </p:nvCxnSpPr>
          <p:spPr>
            <a:xfrm>
              <a:off x="2247518" y="3956178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9EDA516-4845-14DC-7B9F-5E4C71A41FE2}"/>
                </a:ext>
              </a:extLst>
            </p:cNvPr>
            <p:cNvSpPr txBox="1"/>
            <p:nvPr/>
          </p:nvSpPr>
          <p:spPr>
            <a:xfrm>
              <a:off x="5898238" y="3568873"/>
              <a:ext cx="9289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任務輸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D9770D76-FACD-03CD-8F41-EB87B4A9ED85}"/>
                </a:ext>
              </a:extLst>
            </p:cNvPr>
            <p:cNvCxnSpPr>
              <a:cxnSpLocks/>
            </p:cNvCxnSpPr>
            <p:nvPr/>
          </p:nvCxnSpPr>
          <p:spPr>
            <a:xfrm>
              <a:off x="9725649" y="3939154"/>
              <a:ext cx="6597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A01657D-FE95-284F-C9BE-0A6B4409F92F}"/>
                </a:ext>
              </a:extLst>
            </p:cNvPr>
            <p:cNvCxnSpPr>
              <a:cxnSpLocks/>
            </p:cNvCxnSpPr>
            <p:nvPr/>
          </p:nvCxnSpPr>
          <p:spPr>
            <a:xfrm>
              <a:off x="5020043" y="3965322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19892E1-701A-D001-0FF0-9CF88CE73D95}"/>
                </a:ext>
              </a:extLst>
            </p:cNvPr>
            <p:cNvCxnSpPr>
              <a:cxnSpLocks/>
            </p:cNvCxnSpPr>
            <p:nvPr/>
          </p:nvCxnSpPr>
          <p:spPr>
            <a:xfrm>
              <a:off x="6875106" y="3964947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F0A3630-26FF-F891-DCBE-EAE9EEE57B5A}"/>
                </a:ext>
              </a:extLst>
            </p:cNvPr>
            <p:cNvSpPr txBox="1"/>
            <p:nvPr/>
          </p:nvSpPr>
          <p:spPr>
            <a:xfrm>
              <a:off x="9742528" y="3523655"/>
              <a:ext cx="242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檢查後</a:t>
              </a:r>
              <a:endPara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F553D5C0-44B0-F145-B033-5C08326B6A21}"/>
                </a:ext>
              </a:extLst>
            </p:cNvPr>
            <p:cNvSpPr/>
            <p:nvPr/>
          </p:nvSpPr>
          <p:spPr>
            <a:xfrm>
              <a:off x="3213307" y="337766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92EF29C-FD51-FD13-8822-3B95D5D5C4D3}"/>
                </a:ext>
              </a:extLst>
            </p:cNvPr>
            <p:cNvSpPr/>
            <p:nvPr/>
          </p:nvSpPr>
          <p:spPr>
            <a:xfrm>
              <a:off x="7792942" y="337766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</a:p>
          </p:txBody>
        </p: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5DDB384-7143-3328-8FB7-C15319B7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74" y="4195047"/>
            <a:ext cx="928914" cy="9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D33D-D542-5314-7AC1-40ECA18D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AD62F-1CD9-0EAB-C126-A772F8DB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打一套組合拳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B202BE-BC2E-FE60-F4BA-4F2C9F80D452}"/>
              </a:ext>
            </a:extLst>
          </p:cNvPr>
          <p:cNvSpPr txBox="1"/>
          <p:nvPr/>
        </p:nvSpPr>
        <p:spPr>
          <a:xfrm>
            <a:off x="75139" y="3462437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任務輸入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F78B4D7-08F2-74A3-5F07-B6D49ADDC1E4}"/>
              </a:ext>
            </a:extLst>
          </p:cNvPr>
          <p:cNvSpPr/>
          <p:nvPr/>
        </p:nvSpPr>
        <p:spPr>
          <a:xfrm>
            <a:off x="1366365" y="3361540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EEC41E2-C3BD-4D16-2B4E-276B6DA5348E}"/>
              </a:ext>
            </a:extLst>
          </p:cNvPr>
          <p:cNvCxnSpPr>
            <a:cxnSpLocks/>
          </p:cNvCxnSpPr>
          <p:nvPr/>
        </p:nvCxnSpPr>
        <p:spPr>
          <a:xfrm>
            <a:off x="918445" y="3852446"/>
            <a:ext cx="4479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A5B303-63CC-2FC9-CE5A-8A3098FDE131}"/>
              </a:ext>
            </a:extLst>
          </p:cNvPr>
          <p:cNvCxnSpPr>
            <a:cxnSpLocks/>
          </p:cNvCxnSpPr>
          <p:nvPr/>
        </p:nvCxnSpPr>
        <p:spPr>
          <a:xfrm>
            <a:off x="2714410" y="3881329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DFA69AB-37FA-86D0-5041-D0BF975C6C3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14410" y="2623632"/>
            <a:ext cx="659748" cy="12465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D8BE7AB-E028-190C-1F60-E2CB13AC186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714424" y="3921157"/>
            <a:ext cx="667735" cy="1070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6C329072-DE97-FFF5-5C1A-2ADF3B0D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58" y="218569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F7ED7E-22C7-36FF-5CCB-83A2E80A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58" y="341451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DD6D9D1-0ABE-D506-5C5A-3DDFC1AA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59" y="4553342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749EF33-7AFB-7744-5B19-FF233C70321A}"/>
              </a:ext>
            </a:extLst>
          </p:cNvPr>
          <p:cNvSpPr/>
          <p:nvPr/>
        </p:nvSpPr>
        <p:spPr>
          <a:xfrm>
            <a:off x="4909771" y="2107003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F4CC68F-DBA8-2631-9ED9-0F96A373259E}"/>
              </a:ext>
            </a:extLst>
          </p:cNvPr>
          <p:cNvCxnSpPr>
            <a:cxnSpLocks/>
          </p:cNvCxnSpPr>
          <p:nvPr/>
        </p:nvCxnSpPr>
        <p:spPr>
          <a:xfrm>
            <a:off x="4250023" y="2626792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178034-8618-E042-BC8B-CFE8BE3120E8}"/>
              </a:ext>
            </a:extLst>
          </p:cNvPr>
          <p:cNvCxnSpPr>
            <a:cxnSpLocks/>
          </p:cNvCxnSpPr>
          <p:nvPr/>
        </p:nvCxnSpPr>
        <p:spPr>
          <a:xfrm flipV="1">
            <a:off x="6274782" y="1913841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E6D2A45-430B-C571-CE52-87A82BA78E59}"/>
              </a:ext>
            </a:extLst>
          </p:cNvPr>
          <p:cNvCxnSpPr>
            <a:cxnSpLocks/>
          </p:cNvCxnSpPr>
          <p:nvPr/>
        </p:nvCxnSpPr>
        <p:spPr>
          <a:xfrm>
            <a:off x="6274796" y="2650832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18AEA43A-C062-15F0-DC20-EBA14268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4" y="1380995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370DE0C4-4227-6672-C319-F08F724B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82" y="284508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FB17E8B-6673-3EC7-2C8E-CB03D0040BEA}"/>
              </a:ext>
            </a:extLst>
          </p:cNvPr>
          <p:cNvSpPr/>
          <p:nvPr/>
        </p:nvSpPr>
        <p:spPr>
          <a:xfrm>
            <a:off x="4954795" y="4560133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9095CAA-12C5-551D-0935-31CD1A261625}"/>
              </a:ext>
            </a:extLst>
          </p:cNvPr>
          <p:cNvCxnSpPr>
            <a:cxnSpLocks/>
          </p:cNvCxnSpPr>
          <p:nvPr/>
        </p:nvCxnSpPr>
        <p:spPr>
          <a:xfrm>
            <a:off x="4295047" y="5079922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E68722B-E9AF-90B1-95CB-9475DC69CA9B}"/>
              </a:ext>
            </a:extLst>
          </p:cNvPr>
          <p:cNvCxnSpPr>
            <a:cxnSpLocks/>
          </p:cNvCxnSpPr>
          <p:nvPr/>
        </p:nvCxnSpPr>
        <p:spPr>
          <a:xfrm flipV="1">
            <a:off x="6301411" y="4403051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F4DC890F-A8DF-AED9-9124-1198F2DB184D}"/>
              </a:ext>
            </a:extLst>
          </p:cNvPr>
          <p:cNvCxnSpPr>
            <a:cxnSpLocks/>
          </p:cNvCxnSpPr>
          <p:nvPr/>
        </p:nvCxnSpPr>
        <p:spPr>
          <a:xfrm>
            <a:off x="6301425" y="5140042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8028556-9AEF-169E-6F98-2FF44B90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93" y="3870205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29E28F1C-4CF9-A15A-3DAE-7ADB5408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1" y="533429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DDDE44E3-FAB4-0603-B67B-03FBD106C408}"/>
              </a:ext>
            </a:extLst>
          </p:cNvPr>
          <p:cNvSpPr/>
          <p:nvPr/>
        </p:nvSpPr>
        <p:spPr>
          <a:xfrm>
            <a:off x="8442659" y="374664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73693CE-9E50-AFDA-ECA4-C3E06E1D1328}"/>
              </a:ext>
            </a:extLst>
          </p:cNvPr>
          <p:cNvCxnSpPr>
            <a:cxnSpLocks/>
          </p:cNvCxnSpPr>
          <p:nvPr/>
        </p:nvCxnSpPr>
        <p:spPr>
          <a:xfrm>
            <a:off x="7782911" y="426643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B9D676B-7231-C0A0-CDA5-9404AE5E32AA}"/>
              </a:ext>
            </a:extLst>
          </p:cNvPr>
          <p:cNvCxnSpPr>
            <a:cxnSpLocks/>
          </p:cNvCxnSpPr>
          <p:nvPr/>
        </p:nvCxnSpPr>
        <p:spPr>
          <a:xfrm flipV="1">
            <a:off x="9789275" y="3589566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6CDE088-A873-4185-12FD-2C9C1E905795}"/>
              </a:ext>
            </a:extLst>
          </p:cNvPr>
          <p:cNvCxnSpPr>
            <a:cxnSpLocks/>
          </p:cNvCxnSpPr>
          <p:nvPr/>
        </p:nvCxnSpPr>
        <p:spPr>
          <a:xfrm>
            <a:off x="9789289" y="4326557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>
            <a:extLst>
              <a:ext uri="{FF2B5EF4-FFF2-40B4-BE49-F238E27FC236}">
                <a16:creationId xmlns:a16="http://schemas.microsoft.com/office/drawing/2014/main" id="{8BC12087-3C1B-4B1B-91BB-4850C14E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57" y="3056720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EDBB2754-1C74-AFCB-D486-094AC3F5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75" y="452080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11C1163-16C2-23DF-F24B-DFCA9738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13" y="270691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100CDB82-3BAC-741F-BE3C-19546B3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429" y="177996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B420B327-5DE1-5AF9-0690-E34563F3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64" y="31670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>
            <a:extLst>
              <a:ext uri="{FF2B5EF4-FFF2-40B4-BE49-F238E27FC236}">
                <a16:creationId xmlns:a16="http://schemas.microsoft.com/office/drawing/2014/main" id="{9121E673-B3F8-6D7A-B76B-969C51AA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76" y="38779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B1205F4-DE9E-3C25-D42E-5B02D491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07" y="52446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6131E97-3390-F3CA-65F3-15819B60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40" y="44179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59E47728-0452-CD27-11CA-E270B023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25" y="34952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B2EC9725-87FD-632E-3292-DB535BE4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600" y="6570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AD71102B-8826-1F82-F498-2B3663AC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22" y="878351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>
            <a:extLst>
              <a:ext uri="{FF2B5EF4-FFF2-40B4-BE49-F238E27FC236}">
                <a16:creationId xmlns:a16="http://schemas.microsoft.com/office/drawing/2014/main" id="{83455060-E0A9-0C58-7EEF-C8BD3252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91" y="13543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3DFCE7BB-990A-C9B5-4A9B-AABFE33DA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92" y="75956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" name="箭號: 向右 9215">
            <a:extLst>
              <a:ext uri="{FF2B5EF4-FFF2-40B4-BE49-F238E27FC236}">
                <a16:creationId xmlns:a16="http://schemas.microsoft.com/office/drawing/2014/main" id="{B3572034-0D58-109F-12F2-1D23EC0C80C0}"/>
              </a:ext>
            </a:extLst>
          </p:cNvPr>
          <p:cNvSpPr/>
          <p:nvPr/>
        </p:nvSpPr>
        <p:spPr>
          <a:xfrm>
            <a:off x="9361351" y="1007429"/>
            <a:ext cx="317227" cy="6003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17" name="箭號: 向右 9216">
            <a:extLst>
              <a:ext uri="{FF2B5EF4-FFF2-40B4-BE49-F238E27FC236}">
                <a16:creationId xmlns:a16="http://schemas.microsoft.com/office/drawing/2014/main" id="{3B1A28A7-0532-F230-86DF-E3F17AC742AE}"/>
              </a:ext>
            </a:extLst>
          </p:cNvPr>
          <p:cNvSpPr/>
          <p:nvPr/>
        </p:nvSpPr>
        <p:spPr>
          <a:xfrm>
            <a:off x="10749086" y="966455"/>
            <a:ext cx="317227" cy="6003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056E6C-E4EE-1689-FC59-58BE278EAE66}"/>
              </a:ext>
            </a:extLst>
          </p:cNvPr>
          <p:cNvSpPr txBox="1"/>
          <p:nvPr/>
        </p:nvSpPr>
        <p:spPr>
          <a:xfrm>
            <a:off x="8352825" y="59429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https://arxiv.org/abs/2305.10601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6FA37C-83F3-92EA-8C80-948A1972BEE4}"/>
              </a:ext>
            </a:extLst>
          </p:cNvPr>
          <p:cNvSpPr txBox="1"/>
          <p:nvPr/>
        </p:nvSpPr>
        <p:spPr>
          <a:xfrm>
            <a:off x="8980013" y="1889808"/>
            <a:ext cx="242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F98F26B-D3AA-C062-F099-031E15676F04}"/>
              </a:ext>
            </a:extLst>
          </p:cNvPr>
          <p:cNvSpPr txBox="1"/>
          <p:nvPr/>
        </p:nvSpPr>
        <p:spPr>
          <a:xfrm>
            <a:off x="838200" y="1320312"/>
            <a:ext cx="6353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Tree of Thoughts (</a:t>
            </a:r>
            <a:r>
              <a:rPr lang="en-US" altLang="zh-TW" sz="2800" b="1" dirty="0" err="1"/>
              <a:t>ToT</a:t>
            </a:r>
            <a:r>
              <a:rPr lang="en-US" altLang="zh-TW" sz="2800" b="1" dirty="0"/>
              <a:t>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93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7" grpId="0" animBg="1"/>
      <p:bldP spid="34" grpId="0" animBg="1"/>
      <p:bldP spid="48" grpId="0" animBg="1"/>
      <p:bldP spid="9216" grpId="0" animBg="1"/>
      <p:bldP spid="9217" grpId="0" animBg="1"/>
      <p:bldP spid="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A592-3E74-FFE7-910D-B746977E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B880A-D866-6A7F-BF50-A8C8C0A5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C288C1-C46E-DC4A-30A9-02AEED35E1B3}"/>
              </a:ext>
            </a:extLst>
          </p:cNvPr>
          <p:cNvSpPr txBox="1"/>
          <p:nvPr/>
        </p:nvSpPr>
        <p:spPr>
          <a:xfrm>
            <a:off x="7097807" y="6119212"/>
            <a:ext cx="352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https://arxiv.org/abs/2308.09687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CA9019-8DA9-BDF2-5F9E-9D1729F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94" y="1235265"/>
            <a:ext cx="4331893" cy="42208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6D95310-9CBE-C3A8-55F4-DE5C2548F2F6}"/>
              </a:ext>
            </a:extLst>
          </p:cNvPr>
          <p:cNvSpPr txBox="1"/>
          <p:nvPr/>
        </p:nvSpPr>
        <p:spPr>
          <a:xfrm>
            <a:off x="1203194" y="6123543"/>
            <a:ext cx="4552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https://arxiv.org/abs/2308.10379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A001D3-EA08-51C3-6106-198412C5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775" y="637705"/>
            <a:ext cx="4089640" cy="481837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C92A65-AE66-8A51-6C19-4A74046338EA}"/>
              </a:ext>
            </a:extLst>
          </p:cNvPr>
          <p:cNvSpPr txBox="1"/>
          <p:nvPr/>
        </p:nvSpPr>
        <p:spPr>
          <a:xfrm>
            <a:off x="1022938" y="5622735"/>
            <a:ext cx="49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Algorithm of Thoughts 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745EEC-C8F2-9381-9106-50424F7E3BFC}"/>
              </a:ext>
            </a:extLst>
          </p:cNvPr>
          <p:cNvSpPr txBox="1"/>
          <p:nvPr/>
        </p:nvSpPr>
        <p:spPr>
          <a:xfrm>
            <a:off x="6369424" y="5657547"/>
            <a:ext cx="49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Graph of Thoughts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59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743D1-909D-2FF7-39A2-FD668C4C6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神奇咒語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62BDBCF-207B-8775-6FC8-09EE737104A9}"/>
              </a:ext>
            </a:extLst>
          </p:cNvPr>
          <p:cNvSpPr/>
          <p:nvPr/>
        </p:nvSpPr>
        <p:spPr>
          <a:xfrm>
            <a:off x="5336875" y="3858021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62A93A5-C567-A765-3B93-4B54A8617F39}"/>
              </a:ext>
            </a:extLst>
          </p:cNvPr>
          <p:cNvCxnSpPr>
            <a:cxnSpLocks/>
          </p:cNvCxnSpPr>
          <p:nvPr/>
        </p:nvCxnSpPr>
        <p:spPr>
          <a:xfrm>
            <a:off x="4698519" y="4427364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B0430A8-0E99-84E2-1070-E68CC9D51CD2}"/>
              </a:ext>
            </a:extLst>
          </p:cNvPr>
          <p:cNvCxnSpPr>
            <a:cxnSpLocks/>
          </p:cNvCxnSpPr>
          <p:nvPr/>
        </p:nvCxnSpPr>
        <p:spPr>
          <a:xfrm>
            <a:off x="6855124" y="4427364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52BA9D0-2618-347A-227E-D3D34FBAD910}"/>
              </a:ext>
            </a:extLst>
          </p:cNvPr>
          <p:cNvSpPr/>
          <p:nvPr/>
        </p:nvSpPr>
        <p:spPr>
          <a:xfrm>
            <a:off x="7510734" y="4220332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0DC19A-F5D8-D9FC-AE8C-7982D2085DE0}"/>
              </a:ext>
            </a:extLst>
          </p:cNvPr>
          <p:cNvSpPr/>
          <p:nvPr/>
        </p:nvSpPr>
        <p:spPr>
          <a:xfrm>
            <a:off x="3527287" y="4166018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DB5A667-09E9-5ADE-E6B7-7B59447E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97" y="4745587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B221D67-9B6D-8E64-00E2-CFB987C51753}"/>
              </a:ext>
            </a:extLst>
          </p:cNvPr>
          <p:cNvSpPr txBox="1"/>
          <p:nvPr/>
        </p:nvSpPr>
        <p:spPr>
          <a:xfrm>
            <a:off x="1797056" y="6088133"/>
            <a:ext cx="8674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免責聲明：神奇咒語並不一定對所有模型、所有任務都適用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27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A4F3-3C20-684C-B1F8-CBEF62E0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6CA9220-BFB1-0A2F-A289-F614813F461B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8827F96-C09A-87B3-42EE-1745207034D6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01604C-7E46-4E27-C6CB-A6251ADAA388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24C45C-A95A-B188-C123-2B2A2C19BCF4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2BA261-482F-3B8F-D848-F5039E1466AE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8AD4C1-34F9-7365-A1B0-DB9322016FC5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903C0DD-6C9E-8A8C-8277-D01529CB0BBD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7A03CD3-DE14-9423-F5A6-C2F36CD9F5F3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C8C1B33-A384-1C9F-7A04-87FFAF906E04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6D49738-8614-D64A-94DF-752EF81605AD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1C4C6D1-9A14-990F-FE5C-B5FAF8F329D3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C94C95B-8303-9C55-290F-C84C84DEB023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18B705-FE2E-9B53-E387-C9830F8589D3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33F63CD-DEBE-B42A-754D-2344BE051731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3E0EA57-2F39-5BEE-5BE7-28E10E07AFBC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39F4988-AA87-6361-AD93-0E5500E4697F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FD1027-2074-30C3-E509-1C9F925199E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0D41A4F-61E9-EF21-1B5C-1F8AEA5440D6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654FA43-DB27-1BE0-75B8-CE042450B3F7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C2FD12-E791-73BE-3255-9432979F725A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29EEE7-7AEC-2D41-2164-E3E08FEC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0B7A894-D419-BD6A-3FC7-9BCE8180152C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A8AB30-5B4F-D2AE-0AEC-4262637E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009F7-736A-4650-D5DA-4B11F95A9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1979DC-4835-2FEA-5E0F-4136D7209BBA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C5B0-1263-73CC-2E27-552924ED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827606-C6A0-8FAD-4310-583FDD26A094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C361CE4-C4C1-90AA-D8ED-2DA0063C2E41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68E7451-90E0-6D0A-09DB-34F9A2FBE415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A0FB92A-946F-FA0B-09CA-7708943F9B78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8F4E0F8-DC72-94C0-6251-11903FDD8275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B0FA64-7106-E639-5A83-BB651CEA347A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86A912C-2DC3-1749-FEE9-1990E918B192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994A3A-F454-DF94-F910-8AAC08471673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17176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E1C1B-DDD3-E9AC-CFF1-4C5BFBA2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叫模型思考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799DA3-1722-FBBA-0772-5414DEDF2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74D80D-15B0-69BD-D5B4-9B73A0AB913E}"/>
              </a:ext>
            </a:extLst>
          </p:cNvPr>
          <p:cNvSpPr txBox="1"/>
          <p:nvPr/>
        </p:nvSpPr>
        <p:spPr>
          <a:xfrm>
            <a:off x="213040" y="424531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https://arxiv.org/abs/2205.11916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7F847-8B3A-2C44-0074-A243F928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0" y="1825625"/>
            <a:ext cx="7059010" cy="24196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88147B-C669-C010-A260-2B3F66AF0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305" y="2414353"/>
            <a:ext cx="6592220" cy="4096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911810F-6DE4-B633-D512-B0330AD8F219}"/>
              </a:ext>
            </a:extLst>
          </p:cNvPr>
          <p:cNvSpPr txBox="1"/>
          <p:nvPr/>
        </p:nvSpPr>
        <p:spPr>
          <a:xfrm>
            <a:off x="1657350" y="6141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https://arxiv.org/abs/2211.01910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C7AA46-6EC1-7B01-A1B8-34B41A00B67D}"/>
              </a:ext>
            </a:extLst>
          </p:cNvPr>
          <p:cNvSpPr txBox="1"/>
          <p:nvPr/>
        </p:nvSpPr>
        <p:spPr>
          <a:xfrm>
            <a:off x="7897210" y="1863523"/>
            <a:ext cx="408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InstructGPT</a:t>
            </a:r>
            <a:r>
              <a:rPr lang="en-US" altLang="zh-TW" sz="2400" dirty="0"/>
              <a:t> (text-davinci-002)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FFA20D-D6EC-FD78-B314-347EE5942F73}"/>
              </a:ext>
            </a:extLst>
          </p:cNvPr>
          <p:cNvSpPr txBox="1"/>
          <p:nvPr/>
        </p:nvSpPr>
        <p:spPr>
          <a:xfrm>
            <a:off x="4352058" y="8240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Chain of Thought (</a:t>
            </a:r>
            <a:r>
              <a:rPr lang="en-US" altLang="zh-TW" sz="2800" b="1" dirty="0" err="1"/>
              <a:t>CoT</a:t>
            </a:r>
            <a:r>
              <a:rPr lang="en-US" altLang="zh-TW" sz="2800" b="1" dirty="0"/>
              <a:t>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267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8C9BE2-67D5-5446-AEB0-C7E4AFF8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51" y="218944"/>
            <a:ext cx="8918818" cy="49366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9AE672-DF28-2F8A-21FD-FBD3A4A62783}"/>
              </a:ext>
            </a:extLst>
          </p:cNvPr>
          <p:cNvSpPr txBox="1"/>
          <p:nvPr/>
        </p:nvSpPr>
        <p:spPr>
          <a:xfrm>
            <a:off x="304798" y="218944"/>
            <a:ext cx="2781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也幫助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</a:t>
            </a:r>
            <a:r>
              <a:rPr lang="zh-TW" altLang="en-US" sz="4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看圖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 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B6B69D-4B28-74A5-D9A0-8DC846BA2229}"/>
              </a:ext>
            </a:extLst>
          </p:cNvPr>
          <p:cNvSpPr/>
          <p:nvPr/>
        </p:nvSpPr>
        <p:spPr>
          <a:xfrm>
            <a:off x="7859754" y="252187"/>
            <a:ext cx="3077028" cy="4487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7260F1-244F-23A1-B6CF-9F6A2950E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51" y="5188857"/>
            <a:ext cx="8918818" cy="59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36C84-FC0D-2449-2599-5971179B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請模型解釋一下自己的答案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8C5CE-4BC9-7EA8-E33D-FA38F9A1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3DD2A8-C254-54F7-9BA8-8A54C7A9B1BA}"/>
              </a:ext>
            </a:extLst>
          </p:cNvPr>
          <p:cNvSpPr txBox="1"/>
          <p:nvPr/>
        </p:nvSpPr>
        <p:spPr>
          <a:xfrm>
            <a:off x="8286900" y="1027906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A3C5DF-253A-9BFE-D038-7AFB44FE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57" y="1690688"/>
            <a:ext cx="9725643" cy="49569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74FB04-56AE-B948-B200-F24B88B2A013}"/>
              </a:ext>
            </a:extLst>
          </p:cNvPr>
          <p:cNvSpPr txBox="1"/>
          <p:nvPr/>
        </p:nvSpPr>
        <p:spPr>
          <a:xfrm>
            <a:off x="7727949" y="169863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姜成翰助教的論文</a:t>
            </a:r>
          </a:p>
        </p:txBody>
      </p:sp>
    </p:spTree>
    <p:extLst>
      <p:ext uri="{BB962C8B-B14F-4D97-AF65-F5344CB8AC3E}">
        <p14:creationId xmlns:p14="http://schemas.microsoft.com/office/powerpoint/2010/main" val="32547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D95D-DDAF-1A86-B31D-D39A334D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878A5A-92B5-A1F8-96FB-A2C55F84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3D787A-D4F9-0631-C974-23641EF5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92" y="3269180"/>
            <a:ext cx="9042732" cy="2705007"/>
          </a:xfrm>
          <a:prstGeom prst="rect">
            <a:avLst/>
          </a:prstGeom>
        </p:spPr>
      </p:pic>
      <p:sp>
        <p:nvSpPr>
          <p:cNvPr id="14" name="左大括弧 13">
            <a:extLst>
              <a:ext uri="{FF2B5EF4-FFF2-40B4-BE49-F238E27FC236}">
                <a16:creationId xmlns:a16="http://schemas.microsoft.com/office/drawing/2014/main" id="{30D4EFD9-DDF9-6469-CD7A-5B6090D03375}"/>
              </a:ext>
            </a:extLst>
          </p:cNvPr>
          <p:cNvSpPr/>
          <p:nvPr/>
        </p:nvSpPr>
        <p:spPr>
          <a:xfrm>
            <a:off x="1250339" y="4222953"/>
            <a:ext cx="397927" cy="1701228"/>
          </a:xfrm>
          <a:prstGeom prst="leftBrace">
            <a:avLst>
              <a:gd name="adj1" fmla="val 2556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04AAB7-D1CD-0F9E-D8FA-D01B0310FE1F}"/>
              </a:ext>
            </a:extLst>
          </p:cNvPr>
          <p:cNvSpPr txBox="1"/>
          <p:nvPr/>
        </p:nvSpPr>
        <p:spPr>
          <a:xfrm>
            <a:off x="162698" y="4842734"/>
            <a:ext cx="121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GPT 3.5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AC5DFA-C75B-1F68-34E7-A7FC003CAB9A}"/>
              </a:ext>
            </a:extLst>
          </p:cNvPr>
          <p:cNvSpPr txBox="1"/>
          <p:nvPr/>
        </p:nvSpPr>
        <p:spPr>
          <a:xfrm>
            <a:off x="10619192" y="4461101"/>
            <a:ext cx="1218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直接給答案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964B0F-05EC-E6F2-DBD0-BDD69D62F90E}"/>
              </a:ext>
            </a:extLst>
          </p:cNvPr>
          <p:cNvSpPr txBox="1"/>
          <p:nvPr/>
        </p:nvSpPr>
        <p:spPr>
          <a:xfrm>
            <a:off x="10619192" y="5339750"/>
            <a:ext cx="1218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先解釋再回答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D307191-1C99-316F-6B2A-108477097EE2}"/>
              </a:ext>
            </a:extLst>
          </p:cNvPr>
          <p:cNvSpPr/>
          <p:nvPr/>
        </p:nvSpPr>
        <p:spPr>
          <a:xfrm>
            <a:off x="4671358" y="4779234"/>
            <a:ext cx="5935134" cy="300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3FCFB1C-DE38-A39A-E3B0-F0CA74C7789E}"/>
              </a:ext>
            </a:extLst>
          </p:cNvPr>
          <p:cNvSpPr/>
          <p:nvPr/>
        </p:nvSpPr>
        <p:spPr>
          <a:xfrm>
            <a:off x="4671358" y="5605020"/>
            <a:ext cx="5935134" cy="3004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B5CF10-DB27-84E6-262E-341BAB884D45}"/>
              </a:ext>
            </a:extLst>
          </p:cNvPr>
          <p:cNvSpPr txBox="1"/>
          <p:nvPr/>
        </p:nvSpPr>
        <p:spPr>
          <a:xfrm>
            <a:off x="8286900" y="1027906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2B5CC5-FD7C-7559-4450-A450F5757441}"/>
              </a:ext>
            </a:extLst>
          </p:cNvPr>
          <p:cNvSpPr txBox="1"/>
          <p:nvPr/>
        </p:nvSpPr>
        <p:spPr>
          <a:xfrm>
            <a:off x="7727949" y="169863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姜成翰助教的論文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94DE3C-40E5-807E-985B-1D2A9B942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266" y="510611"/>
            <a:ext cx="4906060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1708</Words>
  <Application>Microsoft Macintosh PowerPoint</Application>
  <PresentationFormat>宽屏</PresentationFormat>
  <Paragraphs>416</Paragraphs>
  <Slides>50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-apple-system</vt:lpstr>
      <vt:lpstr>微軟正黑體</vt:lpstr>
      <vt:lpstr>system-ui</vt:lpstr>
      <vt:lpstr>Arial</vt:lpstr>
      <vt:lpstr>Calibri</vt:lpstr>
      <vt:lpstr>Calibri Light</vt:lpstr>
      <vt:lpstr>Georgia</vt:lpstr>
      <vt:lpstr>Office 佈景主題</vt:lpstr>
      <vt:lpstr>訓練不了人工智慧？ 那我訓練自己</vt:lpstr>
      <vt:lpstr>Prompt Engineering </vt:lpstr>
      <vt:lpstr>PowerPoint 演示文稿</vt:lpstr>
      <vt:lpstr>PowerPoint 演示文稿</vt:lpstr>
      <vt:lpstr>1. 神奇咒語!</vt:lpstr>
      <vt:lpstr>叫模型思考</vt:lpstr>
      <vt:lpstr>PowerPoint 演示文稿</vt:lpstr>
      <vt:lpstr>請模型解釋一下自己的答案</vt:lpstr>
      <vt:lpstr>PowerPoint 演示文稿</vt:lpstr>
      <vt:lpstr>對模型情緒勒索</vt:lpstr>
      <vt:lpstr>更多相關資訊</vt:lpstr>
      <vt:lpstr>用AI來找神奇咒語 </vt:lpstr>
      <vt:lpstr>用AI來找神奇咒語 </vt:lpstr>
      <vt:lpstr>用AI來找神奇咒語 </vt:lpstr>
      <vt:lpstr>PowerPoint 演示文稿</vt:lpstr>
      <vt:lpstr>神奇咒語並不一定對所有模型都有用</vt:lpstr>
      <vt:lpstr>Prompt Leaderboard </vt:lpstr>
      <vt:lpstr>2. 提供額外資訊</vt:lpstr>
      <vt:lpstr>把前提講清楚</vt:lpstr>
      <vt:lpstr>把前提講清楚</vt:lpstr>
      <vt:lpstr>提供生成式AI不清楚的資訊</vt:lpstr>
      <vt:lpstr>提供生成式AI不清楚的資訊</vt:lpstr>
      <vt:lpstr>PowerPoint 演示文稿</vt:lpstr>
      <vt:lpstr>提供範例</vt:lpstr>
      <vt:lpstr>提供範例</vt:lpstr>
      <vt:lpstr>提供範例</vt:lpstr>
      <vt:lpstr>PowerPoint 演示文稿</vt:lpstr>
      <vt:lpstr>PowerPoint 演示文稿</vt:lpstr>
      <vt:lpstr>PowerPoint 演示文稿</vt:lpstr>
      <vt:lpstr>PowerPoint 演示文稿</vt:lpstr>
      <vt:lpstr>考考大家的觀念</vt:lpstr>
      <vt:lpstr>3. 把任務分多步驟來解</vt:lpstr>
      <vt:lpstr>拆解任務</vt:lpstr>
      <vt:lpstr>拆解任務</vt:lpstr>
      <vt:lpstr>拆解任務</vt:lpstr>
      <vt:lpstr>語言模型檢查自己的錯誤</vt:lpstr>
      <vt:lpstr>語言模型檢查自己的錯誤</vt:lpstr>
      <vt:lpstr>PowerPoint 演示文稿</vt:lpstr>
      <vt:lpstr>PowerPoint 演示文稿</vt:lpstr>
      <vt:lpstr>語言模型檢查自己的錯誤</vt:lpstr>
      <vt:lpstr>語言模型檢查自己的錯誤</vt:lpstr>
      <vt:lpstr>PowerPoint 演示文稿</vt:lpstr>
      <vt:lpstr>語言模型檢查自己的錯誤</vt:lpstr>
      <vt:lpstr>為什麼同一個問題每次答案都不同？</vt:lpstr>
      <vt:lpstr>為什麼同一個問題每次答案都不同？</vt:lpstr>
      <vt:lpstr>為什麼同一個問題每次答案都不同？</vt:lpstr>
      <vt:lpstr>PowerPoint 演示文稿</vt:lpstr>
      <vt:lpstr>打一套組合拳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Hung-yi Lee</dc:creator>
  <cp:lastModifiedBy>Microsoft Office User</cp:lastModifiedBy>
  <cp:revision>285</cp:revision>
  <dcterms:created xsi:type="dcterms:W3CDTF">2024-01-13T06:01:21Z</dcterms:created>
  <dcterms:modified xsi:type="dcterms:W3CDTF">2025-01-27T09:16:44Z</dcterms:modified>
</cp:coreProperties>
</file>